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81" r:id="rId2"/>
    <p:sldMasterId id="2147483701" r:id="rId3"/>
  </p:sldMasterIdLst>
  <p:notesMasterIdLst>
    <p:notesMasterId r:id="rId42"/>
  </p:notesMasterIdLst>
  <p:sldIdLst>
    <p:sldId id="1490" r:id="rId4"/>
    <p:sldId id="1800" r:id="rId5"/>
    <p:sldId id="1793" r:id="rId6"/>
    <p:sldId id="1801" r:id="rId7"/>
    <p:sldId id="1773" r:id="rId8"/>
    <p:sldId id="1819" r:id="rId9"/>
    <p:sldId id="1799" r:id="rId10"/>
    <p:sldId id="1802" r:id="rId11"/>
    <p:sldId id="1804" r:id="rId12"/>
    <p:sldId id="1805" r:id="rId13"/>
    <p:sldId id="1765" r:id="rId14"/>
    <p:sldId id="1806" r:id="rId15"/>
    <p:sldId id="1768" r:id="rId16"/>
    <p:sldId id="1795" r:id="rId17"/>
    <p:sldId id="1807" r:id="rId18"/>
    <p:sldId id="1769" r:id="rId19"/>
    <p:sldId id="1798" r:id="rId20"/>
    <p:sldId id="1780" r:id="rId21"/>
    <p:sldId id="1814" r:id="rId22"/>
    <p:sldId id="1777" r:id="rId23"/>
    <p:sldId id="1808" r:id="rId24"/>
    <p:sldId id="1817" r:id="rId25"/>
    <p:sldId id="1818" r:id="rId26"/>
    <p:sldId id="1816" r:id="rId27"/>
    <p:sldId id="1809" r:id="rId28"/>
    <p:sldId id="1781" r:id="rId29"/>
    <p:sldId id="1812" r:id="rId30"/>
    <p:sldId id="1813" r:id="rId31"/>
    <p:sldId id="1810" r:id="rId32"/>
    <p:sldId id="1784" r:id="rId33"/>
    <p:sldId id="1785" r:id="rId34"/>
    <p:sldId id="1815" r:id="rId35"/>
    <p:sldId id="1787" r:id="rId36"/>
    <p:sldId id="1794" r:id="rId37"/>
    <p:sldId id="1796" r:id="rId38"/>
    <p:sldId id="1789" r:id="rId39"/>
    <p:sldId id="1811" r:id="rId40"/>
    <p:sldId id="286" r:id="rId41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D80A"/>
    <a:srgbClr val="194371"/>
    <a:srgbClr val="4C2A00"/>
    <a:srgbClr val="194489"/>
    <a:srgbClr val="005426"/>
    <a:srgbClr val="660033"/>
    <a:srgbClr val="990099"/>
    <a:srgbClr val="2075B8"/>
    <a:srgbClr val="0078D7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0DAC29-3DCE-42D0-8AC6-076EEFF23D5F}" v="319" dt="2018-11-20T04:46:14.6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30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99053-3000-4ACD-91D4-4EC5A7FB22BA}" type="datetimeFigureOut">
              <a:rPr lang="en-AU" smtClean="0"/>
              <a:t>27/11/2018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D5D389-D44C-42D2-B187-8A48285C64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7298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2EDE2-D073-4F7E-A469-E134256712C5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2:15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743785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11/27/2018 2:15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35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94323-46EB-47FD-802B-1151F9FD2B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45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Grasping how orchestrators use execution history to replay and rebuild their local state is key to understanding how Durable Functions works, so let’s walk through the execution of a simple orchestrator function.</a:t>
            </a:r>
          </a:p>
          <a:p>
            <a:endParaRPr lang="en-US" dirty="0"/>
          </a:p>
          <a:p>
            <a:r>
              <a:rPr lang="en-US" dirty="0"/>
              <a:t>The light blue box at the top of the slide is the orchestrator’s code. </a:t>
            </a:r>
          </a:p>
          <a:p>
            <a:r>
              <a:rPr lang="en-US" dirty="0"/>
              <a:t>“</a:t>
            </a:r>
            <a:r>
              <a:rPr lang="en-US" dirty="0" err="1"/>
              <a:t>SayHello</a:t>
            </a:r>
            <a:r>
              <a:rPr lang="en-US" dirty="0"/>
              <a:t>” our activity function, which returns “Hello” and whatever input you give it.</a:t>
            </a:r>
          </a:p>
          <a:p>
            <a:r>
              <a:rPr lang="en-US" dirty="0"/>
              <a:t>Our execution history is currently empty. As we start to record events, they’ll show up here. (Indicate area.)</a:t>
            </a:r>
          </a:p>
          <a:p>
            <a:endParaRPr lang="en-US" dirty="0"/>
          </a:p>
          <a:p>
            <a:r>
              <a:rPr lang="en-US" dirty="0"/>
              <a:t>1. A request is made to the orchestrator function.</a:t>
            </a:r>
          </a:p>
          <a:p>
            <a:r>
              <a:rPr lang="en-US" dirty="0"/>
              <a:t>2. The orchestrator starts and begins executing until it’s asked to await some </a:t>
            </a:r>
            <a:r>
              <a:rPr lang="en-US" dirty="0" err="1"/>
              <a:t>async</a:t>
            </a:r>
            <a:r>
              <a:rPr lang="en-US" dirty="0"/>
              <a:t> work. In this case, we want to call an activity function.</a:t>
            </a:r>
          </a:p>
          <a:p>
            <a:r>
              <a:rPr lang="en-US" dirty="0"/>
              <a:t>3. The orchestrator checks the execution history for a record of the activity function.</a:t>
            </a:r>
          </a:p>
          <a:p>
            <a:r>
              <a:rPr lang="en-US" dirty="0"/>
              <a:t>4. There’s no record of the activity function being called or completed, so the orchestrator schedules that work.</a:t>
            </a:r>
          </a:p>
          <a:p>
            <a:r>
              <a:rPr lang="en-US" dirty="0"/>
              <a:t>5. While the orchestrator waits on work to complete, it shuts down.</a:t>
            </a:r>
          </a:p>
          <a:p>
            <a:r>
              <a:rPr lang="en-US" dirty="0"/>
              <a:t>5. The scheduled activity function runs. </a:t>
            </a:r>
          </a:p>
          <a:p>
            <a:r>
              <a:rPr lang="en-US" dirty="0"/>
              <a:t>6. A record of this is added to the execution history. In this case we produced output, so that’s stored.</a:t>
            </a:r>
          </a:p>
          <a:p>
            <a:r>
              <a:rPr lang="en-US" dirty="0"/>
              <a:t>7. Now the orchestrator has more work to do. It restarts and executes its code **from the beginning** to build up its local state.</a:t>
            </a:r>
          </a:p>
          <a:p>
            <a:r>
              <a:rPr lang="en-US" dirty="0"/>
              <a:t>8. As before, the orchestrator executes until it reaches an await.</a:t>
            </a:r>
          </a:p>
          <a:p>
            <a:r>
              <a:rPr lang="en-US" dirty="0"/>
              <a:t>9. The orchestrator checks the execution history. This time there’s a record of the </a:t>
            </a:r>
            <a:r>
              <a:rPr lang="en-US" dirty="0" err="1"/>
              <a:t>async</a:t>
            </a:r>
            <a:r>
              <a:rPr lang="en-US" dirty="0"/>
              <a:t> work being done.</a:t>
            </a:r>
          </a:p>
          <a:p>
            <a:r>
              <a:rPr lang="en-US" dirty="0"/>
              <a:t>10. The activity function’s stored output is passed back to the orchestrator. In this case, the value is added to a list of strings.</a:t>
            </a:r>
          </a:p>
          <a:p>
            <a:r>
              <a:rPr lang="en-US" dirty="0"/>
              <a:t>11. The orchestrator continues executing. In a more complex orchestrator with multiple await calls, the checkpoint, schedule and replay steps would repeat for each one. This orchestrator runs to completion and returns its output.</a:t>
            </a:r>
          </a:p>
          <a:p>
            <a:r>
              <a:rPr lang="en-US" dirty="0"/>
              <a:t>12. And we’re done!</a:t>
            </a:r>
          </a:p>
          <a:p>
            <a:endParaRPr lang="en-US" dirty="0"/>
          </a:p>
          <a:p>
            <a:r>
              <a:rPr lang="en-US" dirty="0"/>
              <a:t>- How does the framework know to wake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115E9C-87C8-4E38-9641-EDC317EC4B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344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Grasping how orchestrators use execution history to replay and rebuild their local state is key to understanding how Durable Functions works, so let’s walk through the execution of a simple orchestrator function.</a:t>
            </a:r>
          </a:p>
          <a:p>
            <a:endParaRPr lang="en-US" dirty="0"/>
          </a:p>
          <a:p>
            <a:r>
              <a:rPr lang="en-US" dirty="0"/>
              <a:t>The light blue box at the top of the slide is the orchestrator’s code. </a:t>
            </a:r>
          </a:p>
          <a:p>
            <a:r>
              <a:rPr lang="en-US" dirty="0"/>
              <a:t>“</a:t>
            </a:r>
            <a:r>
              <a:rPr lang="en-US" dirty="0" err="1"/>
              <a:t>SayHello</a:t>
            </a:r>
            <a:r>
              <a:rPr lang="en-US" dirty="0"/>
              <a:t>” our activity function, which returns “Hello” and whatever input you give it.</a:t>
            </a:r>
          </a:p>
          <a:p>
            <a:r>
              <a:rPr lang="en-US" dirty="0"/>
              <a:t>Our execution history is currently empty. As we start to record events, they’ll show up here. (Indicate area.)</a:t>
            </a:r>
          </a:p>
          <a:p>
            <a:endParaRPr lang="en-US" dirty="0"/>
          </a:p>
          <a:p>
            <a:r>
              <a:rPr lang="en-US" dirty="0"/>
              <a:t>1. A request is made to the orchestrator function.</a:t>
            </a:r>
          </a:p>
          <a:p>
            <a:r>
              <a:rPr lang="en-US" dirty="0"/>
              <a:t>2. The orchestrator starts and begins executing until it’s asked to await some </a:t>
            </a:r>
            <a:r>
              <a:rPr lang="en-US" dirty="0" err="1"/>
              <a:t>async</a:t>
            </a:r>
            <a:r>
              <a:rPr lang="en-US" dirty="0"/>
              <a:t> work. In this case, we want to call an activity function.</a:t>
            </a:r>
          </a:p>
          <a:p>
            <a:r>
              <a:rPr lang="en-US" dirty="0"/>
              <a:t>3. The orchestrator checks the execution history for a record of the activity function.</a:t>
            </a:r>
          </a:p>
          <a:p>
            <a:r>
              <a:rPr lang="en-US" dirty="0"/>
              <a:t>4. There’s no record of the activity function being called or completed, so the orchestrator schedules that work.</a:t>
            </a:r>
          </a:p>
          <a:p>
            <a:r>
              <a:rPr lang="en-US" dirty="0"/>
              <a:t>5. While the orchestrator waits on work to complete, it shuts down.</a:t>
            </a:r>
          </a:p>
          <a:p>
            <a:r>
              <a:rPr lang="en-US" dirty="0"/>
              <a:t>5. The scheduled activity function runs. </a:t>
            </a:r>
          </a:p>
          <a:p>
            <a:r>
              <a:rPr lang="en-US" dirty="0"/>
              <a:t>6. A record of this is added to the execution history. In this case we produced output, so that’s stored.</a:t>
            </a:r>
          </a:p>
          <a:p>
            <a:r>
              <a:rPr lang="en-US" dirty="0"/>
              <a:t>7. Now the orchestrator has more work to do. It restarts and executes its code **from the beginning** to build up its local state.</a:t>
            </a:r>
          </a:p>
          <a:p>
            <a:r>
              <a:rPr lang="en-US" dirty="0"/>
              <a:t>8. As before, the orchestrator executes until it reaches an await.</a:t>
            </a:r>
          </a:p>
          <a:p>
            <a:r>
              <a:rPr lang="en-US" dirty="0"/>
              <a:t>9. The orchestrator checks the execution history. This time there’s a record of the </a:t>
            </a:r>
            <a:r>
              <a:rPr lang="en-US" dirty="0" err="1"/>
              <a:t>async</a:t>
            </a:r>
            <a:r>
              <a:rPr lang="en-US" dirty="0"/>
              <a:t> work being done.</a:t>
            </a:r>
          </a:p>
          <a:p>
            <a:r>
              <a:rPr lang="en-US" dirty="0"/>
              <a:t>10. The activity function’s stored output is passed back to the orchestrator. In this case, the value is added to a list of strings.</a:t>
            </a:r>
          </a:p>
          <a:p>
            <a:r>
              <a:rPr lang="en-US" dirty="0"/>
              <a:t>11. The orchestrator continues executing. In a more complex orchestrator with multiple await calls, the checkpoint, schedule and replay steps would repeat for each one. This orchestrator runs to completion and returns its output.</a:t>
            </a:r>
          </a:p>
          <a:p>
            <a:r>
              <a:rPr lang="en-US" dirty="0"/>
              <a:t>12. And we’re done!</a:t>
            </a:r>
          </a:p>
          <a:p>
            <a:endParaRPr lang="en-US" dirty="0"/>
          </a:p>
          <a:p>
            <a:r>
              <a:rPr lang="en-US" dirty="0"/>
              <a:t>- How does the framework know to wake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115E9C-87C8-4E38-9641-EDC317EC4B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453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Grasping how orchestrators use execution history to replay and rebuild their local state is key to understanding how Durable Functions works, so let’s walk through the execution of a simple orchestrator function.</a:t>
            </a:r>
          </a:p>
          <a:p>
            <a:endParaRPr lang="en-US" dirty="0"/>
          </a:p>
          <a:p>
            <a:r>
              <a:rPr lang="en-US" dirty="0"/>
              <a:t>The light blue box at the top of the slide is the orchestrator’s code. </a:t>
            </a:r>
          </a:p>
          <a:p>
            <a:r>
              <a:rPr lang="en-US" dirty="0"/>
              <a:t>“</a:t>
            </a:r>
            <a:r>
              <a:rPr lang="en-US" dirty="0" err="1"/>
              <a:t>SayHello</a:t>
            </a:r>
            <a:r>
              <a:rPr lang="en-US" dirty="0"/>
              <a:t>” our activity function, which returns “Hello” and whatever input you give it.</a:t>
            </a:r>
          </a:p>
          <a:p>
            <a:r>
              <a:rPr lang="en-US" dirty="0"/>
              <a:t>Our execution history is currently empty. As we start to record events, they’ll show up here. (Indicate area.)</a:t>
            </a:r>
          </a:p>
          <a:p>
            <a:endParaRPr lang="en-US" dirty="0"/>
          </a:p>
          <a:p>
            <a:r>
              <a:rPr lang="en-US" dirty="0"/>
              <a:t>1. A request is made to the orchestrator function.</a:t>
            </a:r>
          </a:p>
          <a:p>
            <a:r>
              <a:rPr lang="en-US" dirty="0"/>
              <a:t>2. The orchestrator starts and begins executing until it’s asked to await some </a:t>
            </a:r>
            <a:r>
              <a:rPr lang="en-US" dirty="0" err="1"/>
              <a:t>async</a:t>
            </a:r>
            <a:r>
              <a:rPr lang="en-US" dirty="0"/>
              <a:t> work. In this case, we want to call an activity function.</a:t>
            </a:r>
          </a:p>
          <a:p>
            <a:r>
              <a:rPr lang="en-US" dirty="0"/>
              <a:t>3. The orchestrator checks the execution history for a record of the activity function.</a:t>
            </a:r>
          </a:p>
          <a:p>
            <a:r>
              <a:rPr lang="en-US" dirty="0"/>
              <a:t>4. There’s no record of the activity function being called or completed, so the orchestrator schedules that work.</a:t>
            </a:r>
          </a:p>
          <a:p>
            <a:r>
              <a:rPr lang="en-US" dirty="0"/>
              <a:t>5. While the orchestrator waits on work to complete, it shuts down.</a:t>
            </a:r>
          </a:p>
          <a:p>
            <a:r>
              <a:rPr lang="en-US" dirty="0"/>
              <a:t>5. The scheduled activity function runs. </a:t>
            </a:r>
          </a:p>
          <a:p>
            <a:r>
              <a:rPr lang="en-US" dirty="0"/>
              <a:t>6. A record of this is added to the execution history. In this case we produced output, so that’s stored.</a:t>
            </a:r>
          </a:p>
          <a:p>
            <a:r>
              <a:rPr lang="en-US" dirty="0"/>
              <a:t>7. Now the orchestrator has more work to do. It restarts and executes its code **from the beginning** to build up its local state.</a:t>
            </a:r>
          </a:p>
          <a:p>
            <a:r>
              <a:rPr lang="en-US" dirty="0"/>
              <a:t>8. As before, the orchestrator executes until it reaches an await.</a:t>
            </a:r>
          </a:p>
          <a:p>
            <a:r>
              <a:rPr lang="en-US" dirty="0"/>
              <a:t>9. The orchestrator checks the execution history. This time there’s a record of the </a:t>
            </a:r>
            <a:r>
              <a:rPr lang="en-US" dirty="0" err="1"/>
              <a:t>async</a:t>
            </a:r>
            <a:r>
              <a:rPr lang="en-US" dirty="0"/>
              <a:t> work being done.</a:t>
            </a:r>
          </a:p>
          <a:p>
            <a:r>
              <a:rPr lang="en-US" dirty="0"/>
              <a:t>10. The activity function’s stored output is passed back to the orchestrator. In this case, the value is added to a list of strings.</a:t>
            </a:r>
          </a:p>
          <a:p>
            <a:r>
              <a:rPr lang="en-US" dirty="0"/>
              <a:t>11. The orchestrator continues executing. In a more complex orchestrator with multiple await calls, the checkpoint, schedule and replay steps would repeat for each one. This orchestrator runs to completion and returns its output.</a:t>
            </a:r>
          </a:p>
          <a:p>
            <a:r>
              <a:rPr lang="en-US" dirty="0"/>
              <a:t>12. And we’re done!</a:t>
            </a:r>
          </a:p>
          <a:p>
            <a:endParaRPr lang="en-US" dirty="0"/>
          </a:p>
          <a:p>
            <a:r>
              <a:rPr lang="en-US" dirty="0"/>
              <a:t>- How does the framework know to wake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115E9C-87C8-4E38-9641-EDC317EC4B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6540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Grasping how orchestrators use execution history to replay and rebuild their local state is key to understanding how Durable Functions works, so let’s walk through the execution of a simple orchestrator function.</a:t>
            </a:r>
          </a:p>
          <a:p>
            <a:endParaRPr lang="en-US" dirty="0"/>
          </a:p>
          <a:p>
            <a:r>
              <a:rPr lang="en-US" dirty="0"/>
              <a:t>The light blue box at the top of the slide is the orchestrator’s code. </a:t>
            </a:r>
          </a:p>
          <a:p>
            <a:r>
              <a:rPr lang="en-US" dirty="0"/>
              <a:t>“</a:t>
            </a:r>
            <a:r>
              <a:rPr lang="en-US" dirty="0" err="1"/>
              <a:t>SayHello</a:t>
            </a:r>
            <a:r>
              <a:rPr lang="en-US" dirty="0"/>
              <a:t>” our activity function, which returns “Hello” and whatever input you give it.</a:t>
            </a:r>
          </a:p>
          <a:p>
            <a:r>
              <a:rPr lang="en-US" dirty="0"/>
              <a:t>Our execution history is currently empty. As we start to record events, they’ll show up here. (Indicate area.)</a:t>
            </a:r>
          </a:p>
          <a:p>
            <a:endParaRPr lang="en-US" dirty="0"/>
          </a:p>
          <a:p>
            <a:r>
              <a:rPr lang="en-US" dirty="0"/>
              <a:t>1. A request is made to the orchestrator function.</a:t>
            </a:r>
          </a:p>
          <a:p>
            <a:r>
              <a:rPr lang="en-US" dirty="0"/>
              <a:t>2. The orchestrator starts and begins executing until it’s asked to await some </a:t>
            </a:r>
            <a:r>
              <a:rPr lang="en-US" dirty="0" err="1"/>
              <a:t>async</a:t>
            </a:r>
            <a:r>
              <a:rPr lang="en-US" dirty="0"/>
              <a:t> work. In this case, we want to call an activity function.</a:t>
            </a:r>
          </a:p>
          <a:p>
            <a:r>
              <a:rPr lang="en-US" dirty="0"/>
              <a:t>3. The orchestrator checks the execution history for a record of the activity function.</a:t>
            </a:r>
          </a:p>
          <a:p>
            <a:r>
              <a:rPr lang="en-US" dirty="0"/>
              <a:t>4. There’s no record of the activity function being called or completed, so the orchestrator schedules that work.</a:t>
            </a:r>
          </a:p>
          <a:p>
            <a:r>
              <a:rPr lang="en-US" dirty="0"/>
              <a:t>5. While the orchestrator waits on work to complete, it shuts down.</a:t>
            </a:r>
          </a:p>
          <a:p>
            <a:r>
              <a:rPr lang="en-US" dirty="0"/>
              <a:t>5. The scheduled activity function runs. </a:t>
            </a:r>
          </a:p>
          <a:p>
            <a:r>
              <a:rPr lang="en-US" dirty="0"/>
              <a:t>6. A record of this is added to the execution history. In this case we produced output, so that’s stored.</a:t>
            </a:r>
          </a:p>
          <a:p>
            <a:r>
              <a:rPr lang="en-US" dirty="0"/>
              <a:t>7. Now the orchestrator has more work to do. It restarts and executes its code **from the beginning** to build up its local state.</a:t>
            </a:r>
          </a:p>
          <a:p>
            <a:r>
              <a:rPr lang="en-US" dirty="0"/>
              <a:t>8. As before, the orchestrator executes until it reaches an await.</a:t>
            </a:r>
          </a:p>
          <a:p>
            <a:r>
              <a:rPr lang="en-US" dirty="0"/>
              <a:t>9. The orchestrator checks the execution history. This time there’s a record of the </a:t>
            </a:r>
            <a:r>
              <a:rPr lang="en-US" dirty="0" err="1"/>
              <a:t>async</a:t>
            </a:r>
            <a:r>
              <a:rPr lang="en-US" dirty="0"/>
              <a:t> work being done.</a:t>
            </a:r>
          </a:p>
          <a:p>
            <a:r>
              <a:rPr lang="en-US" dirty="0"/>
              <a:t>10. The activity function’s stored output is passed back to the orchestrator. In this case, the value is added to a list of strings.</a:t>
            </a:r>
          </a:p>
          <a:p>
            <a:r>
              <a:rPr lang="en-US" dirty="0"/>
              <a:t>11. The orchestrator continues executing. In a more complex orchestrator with multiple await calls, the checkpoint, schedule and replay steps would repeat for each one. This orchestrator runs to completion and returns its output.</a:t>
            </a:r>
          </a:p>
          <a:p>
            <a:r>
              <a:rPr lang="en-US" dirty="0"/>
              <a:t>12. And we’re done!</a:t>
            </a:r>
          </a:p>
          <a:p>
            <a:endParaRPr lang="en-US" dirty="0"/>
          </a:p>
          <a:p>
            <a:r>
              <a:rPr lang="en-US" dirty="0"/>
              <a:t>- How does the framework know to wake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115E9C-87C8-4E38-9641-EDC317EC4B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737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KEY TAKEAWAYS:</a:t>
            </a:r>
          </a:p>
          <a:p>
            <a:r>
              <a:rPr lang="en-US">
                <a:cs typeface="Calibri"/>
              </a:rPr>
              <a:t>* People are adopting </a:t>
            </a:r>
            <a:r>
              <a:rPr lang="en-US" err="1">
                <a:cs typeface="Calibri"/>
              </a:rPr>
              <a:t>Serverless</a:t>
            </a:r>
            <a:r>
              <a:rPr lang="en-US">
                <a:cs typeface="Calibri"/>
              </a:rPr>
              <a:t> rapidly across all providers and running into "cliffs". Durable Functions addresses many of these cliffs.</a:t>
            </a:r>
          </a:p>
          <a:p>
            <a:r>
              <a:rPr lang="en-US">
                <a:cs typeface="Calibri"/>
              </a:rPr>
              <a:t>* Customers and partners are super-excited about Durable Functions (CSE </a:t>
            </a:r>
            <a:r>
              <a:rPr lang="en-US" err="1">
                <a:cs typeface="Calibri"/>
              </a:rPr>
              <a:t>hackfest</a:t>
            </a:r>
            <a:r>
              <a:rPr lang="en-US">
                <a:cs typeface="Calibri"/>
              </a:rPr>
              <a:t> demand, Subway &amp; BMW are very interested, Oracle wants to collaborate, etc.)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0C0D1-8584-4132-97D4-C6CEDA6485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477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94323-46EB-47FD-802B-1151F9FD2B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79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115E9C-87C8-4E38-9641-EDC317EC4B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682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115E9C-87C8-4E38-9641-EDC317EC4B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372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94323-46EB-47FD-802B-1151F9FD2B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16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115E9C-87C8-4E38-9641-EDC317EC4B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518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94323-46EB-47FD-802B-1151F9FD2B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09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115E9C-87C8-4E38-9641-EDC317EC4B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562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115E9C-87C8-4E38-9641-EDC317EC4B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9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115E9C-87C8-4E38-9641-EDC317EC4B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259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94323-46EB-47FD-802B-1151F9FD2B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3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115E9C-87C8-4E38-9641-EDC317EC4B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857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115E9C-87C8-4E38-9641-EDC317EC4B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42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115E9C-87C8-4E38-9641-EDC317EC4B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9758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115E9C-87C8-4E38-9641-EDC317EC4B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090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11/27/2018 2:15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646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2:15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5524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115E9C-87C8-4E38-9641-EDC317EC4B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4133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115E9C-87C8-4E38-9641-EDC317EC4B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8268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11/27/2018 2:15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45000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11/27/2018 2:15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5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11/27/2018 2:15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09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11/27/2018 2:15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93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94323-46EB-47FD-802B-1151F9FD2B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48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11/27/2018 2:15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29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11/27/2018 2:15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2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jp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18808" y="1187622"/>
            <a:ext cx="7283400" cy="1793104"/>
          </a:xfrm>
          <a:noFill/>
        </p:spPr>
        <p:txBody>
          <a:bodyPr lIns="146304" tIns="91440" rIns="146304" bIns="91440" anchor="b" anchorCtr="0"/>
          <a:lstStyle>
            <a:lvl1pPr>
              <a:defRPr sz="4301" spc="-8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18808" y="2980726"/>
            <a:ext cx="7283401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54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18757" y="3696656"/>
            <a:ext cx="7283452" cy="405304"/>
          </a:xfrm>
        </p:spPr>
        <p:txBody>
          <a:bodyPr/>
          <a:lstStyle>
            <a:lvl1pPr marL="0" indent="0">
              <a:buNone/>
              <a:defRPr lang="en-US" sz="1593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64173" y="470067"/>
            <a:ext cx="1181584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8757" y="2084187"/>
            <a:ext cx="8010532" cy="97898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735" spc="-8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18757" y="3877277"/>
            <a:ext cx="8011798" cy="648511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54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28800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8757" y="2084187"/>
            <a:ext cx="8010532" cy="978986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735" b="0" kern="1200" cap="none" spc="-8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96056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8757" y="2084173"/>
            <a:ext cx="9468487" cy="97898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735" spc="-8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3297769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8757" y="2084173"/>
            <a:ext cx="9468487" cy="97898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735" spc="-8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0177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8758" y="2807163"/>
            <a:ext cx="3896647" cy="1243674"/>
          </a:xfrm>
        </p:spPr>
        <p:txBody>
          <a:bodyPr wrap="square" anchor="ctr">
            <a:spAutoFit/>
          </a:bodyPr>
          <a:lstStyle>
            <a:lvl1pPr>
              <a:defRPr sz="3823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4334159" y="0"/>
            <a:ext cx="5571841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274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158559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78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83098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404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9906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7149" tIns="37149" rIns="37149" bIns="371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42708" fontAlgn="base">
              <a:spcBef>
                <a:spcPct val="0"/>
              </a:spcBef>
              <a:spcAft>
                <a:spcPct val="0"/>
              </a:spcAft>
            </a:pPr>
            <a:endParaRPr lang="en-US" sz="143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18757" y="1197322"/>
            <a:ext cx="9468487" cy="1843133"/>
          </a:xfrm>
        </p:spPr>
        <p:txBody>
          <a:bodyPr/>
          <a:lstStyle>
            <a:lvl1pPr marL="0" indent="0">
              <a:buNone/>
              <a:defRPr sz="2628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602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6563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487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3711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066343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18757" y="6099191"/>
            <a:ext cx="3641726" cy="3799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45669" tIns="145669" rIns="145669" bIns="145669" numCol="1" anchor="t" anchorCtr="0" compatLnSpc="1">
            <a:prstTxWarp prst="textNoShape">
              <a:avLst/>
            </a:prstTxWarp>
            <a:spAutoFit/>
          </a:bodyPr>
          <a:lstStyle/>
          <a:p>
            <a:pPr defTabSz="742563" eaLnBrk="0" hangingPunct="0"/>
            <a:r>
              <a:rPr lang="en-US" sz="557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64173" y="470067"/>
            <a:ext cx="1181584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6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18757" y="1189178"/>
            <a:ext cx="9468487" cy="1984133"/>
          </a:xfrm>
          <a:prstGeom prst="rect">
            <a:avLst/>
          </a:prstGeom>
        </p:spPr>
        <p:txBody>
          <a:bodyPr/>
          <a:lstStyle>
            <a:lvl1pPr marL="231392" indent="-231392">
              <a:buClr>
                <a:schemeClr val="tx1"/>
              </a:buClr>
              <a:buSzPct val="90000"/>
              <a:buFont typeface="Arial" pitchFamily="34" charset="0"/>
              <a:buChar char="•"/>
              <a:defRPr sz="286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5196" indent="-223806">
              <a:buClr>
                <a:schemeClr val="tx1"/>
              </a:buClr>
              <a:buSzPct val="90000"/>
              <a:buFont typeface="Arial" pitchFamily="34" charset="0"/>
              <a:buChar char="•"/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86588" indent="-231392">
              <a:buClr>
                <a:schemeClr val="tx1"/>
              </a:buClr>
              <a:buSzPct val="90000"/>
              <a:buFont typeface="Arial" pitchFamily="34" charset="0"/>
              <a:buChar char="•"/>
              <a:defRPr sz="223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68667" indent="-182079">
              <a:buClr>
                <a:schemeClr val="tx1"/>
              </a:buClr>
              <a:buSzPct val="90000"/>
              <a:buFont typeface="Arial" pitchFamily="34" charset="0"/>
              <a:buChar char="•"/>
              <a:defRPr sz="191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50745" indent="-182079">
              <a:buClr>
                <a:schemeClr val="tx1"/>
              </a:buClr>
              <a:buSzPct val="90000"/>
              <a:buFont typeface="Arial" pitchFamily="34" charset="0"/>
              <a:buChar char="•"/>
              <a:defRPr sz="159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9906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947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53582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15474" r="4892" b="4280"/>
          <a:stretch/>
        </p:blipFill>
        <p:spPr>
          <a:xfrm>
            <a:off x="0" y="-1"/>
            <a:ext cx="9906000" cy="685897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18808" y="2801381"/>
            <a:ext cx="5098416" cy="3586208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5669" tIns="116535" rIns="145669" bIns="116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74270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1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8808" y="2801381"/>
            <a:ext cx="5098365" cy="1793104"/>
          </a:xfrm>
          <a:noFill/>
        </p:spPr>
        <p:txBody>
          <a:bodyPr lIns="146304" tIns="91440" rIns="146304" bIns="91440" anchor="t" anchorCtr="0"/>
          <a:lstStyle>
            <a:lvl1pPr>
              <a:defRPr sz="3823" spc="-80" baseline="0">
                <a:gradFill>
                  <a:gsLst>
                    <a:gs pos="6369">
                      <a:srgbClr val="FFFFFF"/>
                    </a:gs>
                    <a:gs pos="18471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17492" y="4600845"/>
            <a:ext cx="5099681" cy="574644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549">
                <a:gradFill>
                  <a:gsLst>
                    <a:gs pos="6369">
                      <a:srgbClr val="FFFFFF"/>
                    </a:gs>
                    <a:gs pos="18471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364173" y="470067"/>
            <a:ext cx="1181584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18757" y="1541485"/>
            <a:ext cx="9468487" cy="1926849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1056" y="641820"/>
            <a:ext cx="8901064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076528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401F-BEAB-440F-8D7A-BABE497F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90C4A-E9A5-4446-BF3F-2161C9736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01DD1-C0DE-4F05-BC4A-588C5E5FF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2E98E-1EDD-439B-922D-783D2E68F8E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977DB-FD0F-46C3-A0B7-BB75C8DFB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D0E6D-395B-4CF4-B2B8-F10DB0382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305B-3884-428A-B2C2-A595CAFB9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64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18757" y="1513831"/>
            <a:ext cx="9468487" cy="1926849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9909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3D42-C789-4787-8549-284640F87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6A979-AF99-43A3-A554-26C0895C4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454740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BF9C9-8D91-4E98-90C7-B791C57DE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B5C8-FCEA-41D2-8AD4-CEDE52FB6CC4}" type="datetimeFigureOut">
              <a:rPr lang="en-AU" smtClean="0"/>
              <a:t>27/11/2018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BFE5F-1FF9-47B7-84DE-25602B208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BFC1C-C7E3-4D11-BCE4-51E53004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06AF-B376-46C2-9330-FBC86A56896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3350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18808" y="1187622"/>
            <a:ext cx="7283400" cy="1793104"/>
          </a:xfrm>
          <a:noFill/>
        </p:spPr>
        <p:txBody>
          <a:bodyPr lIns="146304" tIns="91440" rIns="146304" bIns="91440" anchor="b" anchorCtr="0"/>
          <a:lstStyle>
            <a:lvl1pPr>
              <a:defRPr sz="4301" spc="-8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18808" y="2980726"/>
            <a:ext cx="7283401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54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18757" y="3696656"/>
            <a:ext cx="7283452" cy="405304"/>
          </a:xfrm>
        </p:spPr>
        <p:txBody>
          <a:bodyPr/>
          <a:lstStyle>
            <a:lvl1pPr marL="0" indent="0">
              <a:buNone/>
              <a:defRPr lang="en-US" sz="1593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64173" y="470067"/>
            <a:ext cx="1181584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54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t="15474" r="4892" b="4280"/>
          <a:stretch/>
        </p:blipFill>
        <p:spPr>
          <a:xfrm>
            <a:off x="0" y="-1"/>
            <a:ext cx="9906000" cy="685897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18808" y="2801381"/>
            <a:ext cx="5098416" cy="3586208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5669" tIns="116535" rIns="145669" bIns="116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4270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1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8808" y="2801381"/>
            <a:ext cx="5098365" cy="1793104"/>
          </a:xfrm>
          <a:noFill/>
        </p:spPr>
        <p:txBody>
          <a:bodyPr lIns="146304" tIns="91440" rIns="146304" bIns="91440" anchor="t" anchorCtr="0"/>
          <a:lstStyle>
            <a:lvl1pPr>
              <a:defRPr sz="3823" spc="-80" baseline="0">
                <a:gradFill>
                  <a:gsLst>
                    <a:gs pos="6369">
                      <a:srgbClr val="FFFFFF"/>
                    </a:gs>
                    <a:gs pos="18471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17492" y="4600845"/>
            <a:ext cx="5099681" cy="574644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549">
                <a:gradFill>
                  <a:gsLst>
                    <a:gs pos="6369">
                      <a:srgbClr val="FFFFFF"/>
                    </a:gs>
                    <a:gs pos="18471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364173" y="470067"/>
            <a:ext cx="1181584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18808" y="2084187"/>
            <a:ext cx="7283400" cy="1793090"/>
          </a:xfrm>
          <a:noFill/>
        </p:spPr>
        <p:txBody>
          <a:bodyPr lIns="146304" tIns="91440" rIns="146304" bIns="91440" anchor="t" anchorCtr="0"/>
          <a:lstStyle>
            <a:lvl1pPr>
              <a:defRPr sz="4301" spc="-8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18808" y="3878574"/>
            <a:ext cx="5826711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54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64173" y="470067"/>
            <a:ext cx="1181584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66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8808" y="2077815"/>
            <a:ext cx="3933064" cy="1799462"/>
          </a:xfrm>
          <a:noFill/>
        </p:spPr>
        <p:txBody>
          <a:bodyPr lIns="146304" tIns="91440" rIns="146304" bIns="91440" anchor="t" anchorCtr="0"/>
          <a:lstStyle>
            <a:lvl1pPr>
              <a:defRPr sz="3823" spc="-8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17492" y="3877278"/>
            <a:ext cx="393306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549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74292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64173" y="470067"/>
            <a:ext cx="1181584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3067" r="20267"/>
          <a:stretch/>
        </p:blipFill>
        <p:spPr>
          <a:xfrm>
            <a:off x="4334159" y="1"/>
            <a:ext cx="5571841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76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78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18757" y="1189177"/>
            <a:ext cx="9469751" cy="1876283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82079" indent="0">
              <a:buNone/>
              <a:defRPr/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696802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8809" y="1187645"/>
            <a:ext cx="9469751" cy="18762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992296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18808" y="2084187"/>
            <a:ext cx="7283400" cy="1793090"/>
          </a:xfrm>
          <a:noFill/>
        </p:spPr>
        <p:txBody>
          <a:bodyPr lIns="146304" tIns="91440" rIns="146304" bIns="91440" anchor="t" anchorCtr="0"/>
          <a:lstStyle>
            <a:lvl1pPr>
              <a:defRPr sz="4301" spc="-8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18808" y="3878574"/>
            <a:ext cx="5826711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54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64173" y="470067"/>
            <a:ext cx="1181584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38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18758" y="1187644"/>
            <a:ext cx="4370070" cy="1729384"/>
          </a:xfrm>
        </p:spPr>
        <p:txBody>
          <a:bodyPr wrap="square">
            <a:spAutoFit/>
          </a:bodyPr>
          <a:lstStyle>
            <a:lvl1pPr marL="0" indent="0">
              <a:spcBef>
                <a:spcPts val="97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390" b="0">
                <a:latin typeface="+mn-lt"/>
              </a:defRPr>
            </a:lvl1pPr>
            <a:lvl2pPr marL="203574" indent="0">
              <a:buFont typeface="Wingdings" panose="05000000000000000000" pitchFamily="2" charset="2"/>
              <a:buNone/>
              <a:defRPr sz="1912" b="0"/>
            </a:lvl2pPr>
            <a:lvl3pPr marL="359099" indent="0">
              <a:buFont typeface="Wingdings" panose="05000000000000000000" pitchFamily="2" charset="2"/>
              <a:buNone/>
              <a:tabLst/>
              <a:defRPr sz="1753" b="0"/>
            </a:lvl3pPr>
            <a:lvl4pPr marL="519682" indent="0">
              <a:buFont typeface="Wingdings" panose="05000000000000000000" pitchFamily="2" charset="2"/>
              <a:buNone/>
              <a:defRPr sz="1753" b="0"/>
            </a:lvl4pPr>
            <a:lvl5pPr marL="680266" indent="0">
              <a:buFont typeface="Wingdings" panose="05000000000000000000" pitchFamily="2" charset="2"/>
              <a:buNone/>
              <a:tabLst/>
              <a:defRPr sz="175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17174" y="1187645"/>
            <a:ext cx="4370070" cy="2021707"/>
          </a:xfrm>
        </p:spPr>
        <p:txBody>
          <a:bodyPr wrap="square">
            <a:spAutoFit/>
          </a:bodyPr>
          <a:lstStyle>
            <a:lvl1pPr marL="0" indent="0">
              <a:spcBef>
                <a:spcPts val="975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39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03574" indent="0">
              <a:buFont typeface="Arial" panose="020B0604020202020204" pitchFamily="34" charset="0"/>
              <a:buNone/>
              <a:defRPr lang="en-US" sz="191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59099" indent="0">
              <a:buFont typeface="Arial" panose="020B0604020202020204" pitchFamily="34" charset="0"/>
              <a:buNone/>
              <a:tabLst/>
              <a:defRPr lang="en-US" sz="17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19682" indent="0">
              <a:buFont typeface="Arial" panose="020B0604020202020204" pitchFamily="34" charset="0"/>
              <a:buNone/>
              <a:defRPr lang="en-US" sz="17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0266" indent="0">
              <a:buFont typeface="Arial" panose="020B0604020202020204" pitchFamily="34" charset="0"/>
              <a:buNone/>
              <a:tabLst/>
              <a:defRPr lang="en-US" sz="17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09676" marR="0" lvl="0" indent="-409676" algn="l" defTabSz="742923" rtl="0" eaLnBrk="1" fontAlgn="auto" latinLnBrk="0" hangingPunct="1">
              <a:lnSpc>
                <a:spcPct val="90000"/>
              </a:lnSpc>
              <a:spcBef>
                <a:spcPts val="975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409676" marR="0" lvl="1" indent="-409676" algn="l" defTabSz="742923" rtl="0" eaLnBrk="1" fontAlgn="auto" latinLnBrk="0" hangingPunct="1">
              <a:lnSpc>
                <a:spcPct val="90000"/>
              </a:lnSpc>
              <a:spcBef>
                <a:spcPts val="975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409676" marR="0" lvl="2" indent="-409676" algn="l" defTabSz="742923" rtl="0" eaLnBrk="1" fontAlgn="auto" latinLnBrk="0" hangingPunct="1">
              <a:lnSpc>
                <a:spcPct val="90000"/>
              </a:lnSpc>
              <a:spcBef>
                <a:spcPts val="975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409676" marR="0" lvl="3" indent="-409676" algn="l" defTabSz="742923" rtl="0" eaLnBrk="1" fontAlgn="auto" latinLnBrk="0" hangingPunct="1">
              <a:lnSpc>
                <a:spcPct val="90000"/>
              </a:lnSpc>
              <a:spcBef>
                <a:spcPts val="975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409676" marR="0" lvl="4" indent="-409676" algn="l" defTabSz="742923" rtl="0" eaLnBrk="1" fontAlgn="auto" latinLnBrk="0" hangingPunct="1">
              <a:lnSpc>
                <a:spcPct val="90000"/>
              </a:lnSpc>
              <a:spcBef>
                <a:spcPts val="975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67450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18758" y="1187644"/>
            <a:ext cx="4370070" cy="1729384"/>
          </a:xfrm>
        </p:spPr>
        <p:txBody>
          <a:bodyPr wrap="square">
            <a:spAutoFit/>
          </a:bodyPr>
          <a:lstStyle>
            <a:lvl1pPr marL="184607" indent="-184607">
              <a:spcBef>
                <a:spcPts val="975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390" b="0">
                <a:latin typeface="+mn-lt"/>
              </a:defRPr>
            </a:lvl1pPr>
            <a:lvl2pPr marL="340133" indent="-136559">
              <a:buFont typeface="Wingdings" panose="05000000000000000000" pitchFamily="2" charset="2"/>
              <a:buChar char=""/>
              <a:defRPr sz="1912" b="0"/>
            </a:lvl2pPr>
            <a:lvl3pPr marL="509568" indent="-150468">
              <a:buFont typeface="Wingdings" panose="05000000000000000000" pitchFamily="2" charset="2"/>
              <a:buChar char=""/>
              <a:tabLst/>
              <a:defRPr sz="1753" b="0"/>
            </a:lvl3pPr>
            <a:lvl4pPr marL="660034" indent="-140353">
              <a:buFont typeface="Wingdings" panose="05000000000000000000" pitchFamily="2" charset="2"/>
              <a:buChar char=""/>
              <a:defRPr sz="1753" b="0"/>
            </a:lvl4pPr>
            <a:lvl5pPr marL="815560" indent="-135295">
              <a:buFont typeface="Wingdings" panose="05000000000000000000" pitchFamily="2" charset="2"/>
              <a:buChar char=""/>
              <a:tabLst/>
              <a:defRPr sz="175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17174" y="1187645"/>
            <a:ext cx="4370070" cy="2021707"/>
          </a:xfrm>
        </p:spPr>
        <p:txBody>
          <a:bodyPr wrap="square">
            <a:spAutoFit/>
          </a:bodyPr>
          <a:lstStyle>
            <a:lvl1pPr marL="228863" indent="-228863">
              <a:spcBef>
                <a:spcPts val="975"/>
              </a:spcBef>
              <a:buClr>
                <a:schemeClr val="tx1"/>
              </a:buClr>
              <a:buFont typeface="Arial" pitchFamily="34" charset="0"/>
              <a:buChar char="•"/>
              <a:defRPr lang="en-US" sz="239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76692" indent="-273118">
              <a:defRPr lang="en-US" sz="191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32217" indent="-273118">
              <a:tabLst/>
              <a:defRPr lang="en-US" sz="17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2799" indent="-273118">
              <a:defRPr lang="en-US" sz="17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53383" indent="-273118">
              <a:tabLst/>
              <a:defRPr lang="en-US" sz="17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84607" marR="0" lvl="0" indent="-184607" algn="l" defTabSz="742923" rtl="0" eaLnBrk="1" fontAlgn="auto" latinLnBrk="0" hangingPunct="1">
              <a:lnSpc>
                <a:spcPct val="90000"/>
              </a:lnSpc>
              <a:spcBef>
                <a:spcPts val="97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84607" marR="0" lvl="1" indent="-184607" algn="l" defTabSz="742923" rtl="0" eaLnBrk="1" fontAlgn="auto" latinLnBrk="0" hangingPunct="1">
              <a:lnSpc>
                <a:spcPct val="90000"/>
              </a:lnSpc>
              <a:spcBef>
                <a:spcPts val="97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84607" marR="0" lvl="2" indent="-184607" algn="l" defTabSz="742923" rtl="0" eaLnBrk="1" fontAlgn="auto" latinLnBrk="0" hangingPunct="1">
              <a:lnSpc>
                <a:spcPct val="90000"/>
              </a:lnSpc>
              <a:spcBef>
                <a:spcPts val="97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84607" marR="0" lvl="3" indent="-184607" algn="l" defTabSz="742923" rtl="0" eaLnBrk="1" fontAlgn="auto" latinLnBrk="0" hangingPunct="1">
              <a:lnSpc>
                <a:spcPct val="90000"/>
              </a:lnSpc>
              <a:spcBef>
                <a:spcPts val="97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84607" marR="0" lvl="4" indent="-184607" algn="l" defTabSz="742923" rtl="0" eaLnBrk="1" fontAlgn="auto" latinLnBrk="0" hangingPunct="1">
              <a:lnSpc>
                <a:spcPct val="90000"/>
              </a:lnSpc>
              <a:spcBef>
                <a:spcPts val="97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548572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097300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8757" y="2084187"/>
            <a:ext cx="8010532" cy="97898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735" spc="-8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18757" y="3877277"/>
            <a:ext cx="8011798" cy="648511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54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2515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8757" y="2084187"/>
            <a:ext cx="8010532" cy="978986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735" b="0" kern="1200" cap="none" spc="-8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09004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8757" y="2084173"/>
            <a:ext cx="9468487" cy="97898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735" spc="-8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2958532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8757" y="2084173"/>
            <a:ext cx="9468487" cy="97898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735" spc="-8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2447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8758" y="2807163"/>
            <a:ext cx="3896647" cy="1243674"/>
          </a:xfrm>
        </p:spPr>
        <p:txBody>
          <a:bodyPr wrap="square" anchor="ctr">
            <a:spAutoFit/>
          </a:bodyPr>
          <a:lstStyle>
            <a:lvl1pPr>
              <a:defRPr sz="3823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4334159" y="0"/>
            <a:ext cx="5571841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274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196481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784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8830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950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8808" y="2077815"/>
            <a:ext cx="3933064" cy="1799462"/>
          </a:xfrm>
          <a:noFill/>
        </p:spPr>
        <p:txBody>
          <a:bodyPr lIns="146304" tIns="91440" rIns="146304" bIns="91440" anchor="t" anchorCtr="0"/>
          <a:lstStyle>
            <a:lvl1pPr>
              <a:defRPr sz="3823" spc="-8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17492" y="3877278"/>
            <a:ext cx="393306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549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74292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64173" y="470067"/>
            <a:ext cx="1181584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3067" r="20267"/>
          <a:stretch/>
        </p:blipFill>
        <p:spPr>
          <a:xfrm>
            <a:off x="4334159" y="1"/>
            <a:ext cx="5571841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70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78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9906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7149" tIns="37149" rIns="37149" bIns="371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42708" fontAlgn="base">
              <a:spcBef>
                <a:spcPct val="0"/>
              </a:spcBef>
              <a:spcAft>
                <a:spcPct val="0"/>
              </a:spcAft>
            </a:pPr>
            <a:endParaRPr lang="en-US" sz="143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18757" y="1197322"/>
            <a:ext cx="9468487" cy="1843133"/>
          </a:xfrm>
        </p:spPr>
        <p:txBody>
          <a:bodyPr/>
          <a:lstStyle>
            <a:lvl1pPr marL="0" indent="0">
              <a:buNone/>
              <a:defRPr sz="2628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602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6563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487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3711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29529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18757" y="6099191"/>
            <a:ext cx="3641726" cy="3799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45669" tIns="145669" rIns="145669" bIns="145669" numCol="1" anchor="t" anchorCtr="0" compatLnSpc="1">
            <a:prstTxWarp prst="textNoShape">
              <a:avLst/>
            </a:prstTxWarp>
            <a:spAutoFit/>
          </a:bodyPr>
          <a:lstStyle/>
          <a:p>
            <a:pPr defTabSz="742563" eaLnBrk="0" hangingPunct="0"/>
            <a:r>
              <a:rPr lang="en-US" sz="557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64173" y="470067"/>
            <a:ext cx="1181584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4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18757" y="1189178"/>
            <a:ext cx="9468487" cy="1984133"/>
          </a:xfrm>
          <a:prstGeom prst="rect">
            <a:avLst/>
          </a:prstGeom>
        </p:spPr>
        <p:txBody>
          <a:bodyPr/>
          <a:lstStyle>
            <a:lvl1pPr marL="231392" indent="-231392">
              <a:buClr>
                <a:schemeClr val="tx1"/>
              </a:buClr>
              <a:buSzPct val="90000"/>
              <a:buFont typeface="Arial" pitchFamily="34" charset="0"/>
              <a:buChar char="•"/>
              <a:defRPr sz="286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5196" indent="-223806">
              <a:buClr>
                <a:schemeClr val="tx1"/>
              </a:buClr>
              <a:buSzPct val="90000"/>
              <a:buFont typeface="Arial" pitchFamily="34" charset="0"/>
              <a:buChar char="•"/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86588" indent="-231392">
              <a:buClr>
                <a:schemeClr val="tx1"/>
              </a:buClr>
              <a:buSzPct val="90000"/>
              <a:buFont typeface="Arial" pitchFamily="34" charset="0"/>
              <a:buChar char="•"/>
              <a:defRPr sz="223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68667" indent="-182079">
              <a:buClr>
                <a:schemeClr val="tx1"/>
              </a:buClr>
              <a:buSzPct val="90000"/>
              <a:buFont typeface="Arial" pitchFamily="34" charset="0"/>
              <a:buChar char="•"/>
              <a:defRPr sz="191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50745" indent="-182079">
              <a:buClr>
                <a:schemeClr val="tx1"/>
              </a:buClr>
              <a:buSzPct val="90000"/>
              <a:buFont typeface="Arial" pitchFamily="34" charset="0"/>
              <a:buChar char="•"/>
              <a:defRPr sz="159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9906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947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6902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18757" y="1541485"/>
            <a:ext cx="9468487" cy="1926849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1056" y="641820"/>
            <a:ext cx="8901064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05394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401F-BEAB-440F-8D7A-BABE497F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90C4A-E9A5-4446-BF3F-2161C9736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01DD1-C0DE-4F05-BC4A-588C5E5FF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2E98E-1EDD-439B-922D-783D2E68F8EF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977DB-FD0F-46C3-A0B7-BB75C8DFB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D0E6D-395B-4CF4-B2B8-F10DB0382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305B-3884-428A-B2C2-A595CAFB9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166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3D42-C789-4787-8549-284640F87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6A979-AF99-43A3-A554-26C0895C4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454740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BF9C9-8D91-4E98-90C7-B791C57DE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B5C8-FCEA-41D2-8AD4-CEDE52FB6CC4}" type="datetimeFigureOut">
              <a:rPr lang="en-AU" smtClean="0"/>
              <a:t>27/11/2018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BFE5F-1FF9-47B7-84DE-25602B208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BFC1C-C7E3-4D11-BCE4-51E53004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606AF-B376-46C2-9330-FBC86A56896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32920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278" y="2540313"/>
            <a:ext cx="7638768" cy="1793104"/>
          </a:xfrm>
          <a:noFill/>
        </p:spPr>
        <p:txBody>
          <a:bodyPr lIns="0" tIns="0" rIns="0" bIns="182880" anchor="b" anchorCtr="0"/>
          <a:lstStyle>
            <a:lvl1pPr>
              <a:defRPr sz="4301" strike="noStrike" spc="-119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3278" y="4342825"/>
            <a:ext cx="7638768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34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4" y="439310"/>
            <a:ext cx="1085234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7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278" y="2540313"/>
            <a:ext cx="7638768" cy="1793104"/>
          </a:xfrm>
          <a:noFill/>
        </p:spPr>
        <p:txBody>
          <a:bodyPr lIns="0" tIns="0" rIns="0" bIns="182880" anchor="b" anchorCtr="0"/>
          <a:lstStyle>
            <a:lvl1pPr>
              <a:defRPr sz="4301" strike="noStrike" spc="-119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3278" y="4342825"/>
            <a:ext cx="7638768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3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4" y="439310"/>
            <a:ext cx="1085234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20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9906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27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1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346470" y="2128263"/>
            <a:ext cx="6075866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5669" tIns="116535" rIns="145669" bIns="116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74270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1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292" y="2540313"/>
            <a:ext cx="5710633" cy="1793104"/>
          </a:xfrm>
          <a:noFill/>
        </p:spPr>
        <p:txBody>
          <a:bodyPr lIns="0" tIns="0" rIns="0" bIns="182880" anchor="b" anchorCtr="0"/>
          <a:lstStyle>
            <a:lvl1pPr>
              <a:defRPr sz="4301" strike="noStrike" spc="-119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292" y="4342825"/>
            <a:ext cx="4962631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34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4" y="439310"/>
            <a:ext cx="1085234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65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1"/>
            <a:ext cx="9906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27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1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346471" y="2128263"/>
            <a:ext cx="6075866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5669" tIns="116535" rIns="145669" bIns="11653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74270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1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292" y="2540313"/>
            <a:ext cx="5710633" cy="1793104"/>
          </a:xfrm>
          <a:noFill/>
        </p:spPr>
        <p:txBody>
          <a:bodyPr lIns="0" tIns="0" rIns="0" bIns="182880" anchor="b" anchorCtr="0"/>
          <a:lstStyle>
            <a:lvl1pPr>
              <a:defRPr sz="4301" strike="noStrike" spc="-119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292" y="4342825"/>
            <a:ext cx="4962631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3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4" y="439310"/>
            <a:ext cx="1085234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58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18757" y="1189177"/>
            <a:ext cx="9469751" cy="1876283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82079" indent="0">
              <a:buNone/>
              <a:defRPr/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554329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18229" y="1189289"/>
            <a:ext cx="2942464" cy="454391"/>
          </a:xfrm>
        </p:spPr>
        <p:txBody>
          <a:bodyPr lIns="0" tIns="0" rIns="0" bIns="0"/>
          <a:lstStyle>
            <a:lvl1pPr>
              <a:defRPr sz="1434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18229" y="1646473"/>
            <a:ext cx="294246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412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17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34" spc="0" baseline="0">
                <a:solidFill>
                  <a:schemeClr val="tx2"/>
                </a:solidFill>
                <a:latin typeface="+mn-lt"/>
              </a:defRPr>
            </a:lvl1pPr>
            <a:lvl2pPr marL="182079" indent="0">
              <a:buNone/>
              <a:defRPr sz="1434"/>
            </a:lvl2pPr>
            <a:lvl3pPr marL="364157" indent="0">
              <a:buNone/>
              <a:defRPr sz="1434"/>
            </a:lvl3pPr>
            <a:lvl4pPr marL="546236" indent="0">
              <a:buNone/>
              <a:defRPr sz="1434"/>
            </a:lvl4pPr>
            <a:lvl5pPr marL="728314" indent="0">
              <a:buNone/>
              <a:defRPr sz="1434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354558" y="6431057"/>
            <a:ext cx="9202444" cy="77137"/>
            <a:chOff x="445128" y="6559056"/>
            <a:chExt cx="11553197" cy="786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0082" cy="786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78"/>
                </a:spcAft>
              </a:pPr>
              <a:r>
                <a:rPr lang="en-US" sz="557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637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27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1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92077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6470" y="1120574"/>
            <a:ext cx="9213566" cy="895117"/>
          </a:xfrm>
        </p:spPr>
        <p:txBody>
          <a:bodyPr wrap="square" lIns="0" tIns="0" rIns="0" bIns="0">
            <a:spAutoFit/>
          </a:bodyPr>
          <a:lstStyle>
            <a:lvl1pPr marL="0" marR="0" indent="0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15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34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115"/>
              </a:spcAft>
              <a:buNone/>
              <a:defRPr sz="1434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115"/>
              </a:spcAft>
              <a:buNone/>
              <a:defRPr sz="1115">
                <a:solidFill>
                  <a:srgbClr val="000000"/>
                </a:solidFill>
              </a:defRPr>
            </a:lvl3pPr>
            <a:lvl4pPr marL="546236" indent="0">
              <a:spcBef>
                <a:spcPts val="0"/>
              </a:spcBef>
              <a:spcAft>
                <a:spcPts val="1035"/>
              </a:spcAft>
              <a:buNone/>
              <a:defRPr sz="1593"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470" y="222584"/>
            <a:ext cx="9210532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354558" y="6431057"/>
            <a:ext cx="9202444" cy="77137"/>
            <a:chOff x="445128" y="6559056"/>
            <a:chExt cx="11553197" cy="786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0082" cy="786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78"/>
                </a:spcAft>
              </a:pPr>
              <a:r>
                <a:rPr lang="en-US" sz="557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637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27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1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746418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5321" y="1120574"/>
            <a:ext cx="9213566" cy="895117"/>
          </a:xfrm>
        </p:spPr>
        <p:txBody>
          <a:bodyPr wrap="square" lIns="0" tIns="0" rIns="0" bIns="0">
            <a:spAutoFit/>
          </a:bodyPr>
          <a:lstStyle>
            <a:lvl1pPr marL="227598" indent="-227598">
              <a:lnSpc>
                <a:spcPct val="100000"/>
              </a:lnSpc>
              <a:spcBef>
                <a:spcPts val="0"/>
              </a:spcBef>
              <a:spcAft>
                <a:spcPts val="1115"/>
              </a:spcAft>
              <a:buFont typeface="Arial" panose="020B0604020202020204" pitchFamily="34" charset="0"/>
              <a:buChar char="•"/>
              <a:defRPr sz="1434" b="0" i="0">
                <a:solidFill>
                  <a:srgbClr val="000000"/>
                </a:solidFill>
                <a:latin typeface="+mj-lt"/>
              </a:defRPr>
            </a:lvl1pPr>
            <a:lvl2pPr marL="409676" indent="-227598">
              <a:lnSpc>
                <a:spcPct val="100000"/>
              </a:lnSpc>
              <a:spcBef>
                <a:spcPts val="0"/>
              </a:spcBef>
              <a:spcAft>
                <a:spcPts val="1115"/>
              </a:spcAft>
              <a:buFont typeface="Arial" panose="020B0604020202020204" pitchFamily="34" charset="0"/>
              <a:buChar char="•"/>
              <a:defRPr sz="1434">
                <a:solidFill>
                  <a:srgbClr val="000000"/>
                </a:solidFill>
              </a:defRPr>
            </a:lvl2pPr>
            <a:lvl3pPr marL="591755" indent="-227598">
              <a:lnSpc>
                <a:spcPct val="100000"/>
              </a:lnSpc>
              <a:spcBef>
                <a:spcPts val="0"/>
              </a:spcBef>
              <a:spcAft>
                <a:spcPts val="1115"/>
              </a:spcAft>
              <a:buFont typeface="Arial" panose="020B0604020202020204" pitchFamily="34" charset="0"/>
              <a:buChar char="•"/>
              <a:defRPr sz="1115">
                <a:solidFill>
                  <a:srgbClr val="000000"/>
                </a:solidFill>
              </a:defRPr>
            </a:lvl3pPr>
            <a:lvl4pPr marL="546236" indent="0">
              <a:spcBef>
                <a:spcPts val="0"/>
              </a:spcBef>
              <a:spcAft>
                <a:spcPts val="1035"/>
              </a:spcAft>
              <a:buNone/>
              <a:defRPr sz="1593"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470" y="222584"/>
            <a:ext cx="9210532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354558" y="6431057"/>
            <a:ext cx="9202444" cy="77137"/>
            <a:chOff x="445128" y="6559056"/>
            <a:chExt cx="11553197" cy="786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0082" cy="786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78"/>
                </a:spcAft>
              </a:pPr>
              <a:r>
                <a:rPr lang="en-US" sz="557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637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27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1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56631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470" y="222583"/>
            <a:ext cx="9210532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354558" y="6431057"/>
            <a:ext cx="9202444" cy="77137"/>
            <a:chOff x="445128" y="6559056"/>
            <a:chExt cx="11553197" cy="786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0082" cy="786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78"/>
                </a:spcAft>
              </a:pPr>
              <a:r>
                <a:rPr lang="en-US" sz="557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637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27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1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04439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5321" y="1124691"/>
            <a:ext cx="9213566" cy="66210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115"/>
              </a:spcAft>
              <a:buNone/>
              <a:defRPr sz="1434" b="0" i="0">
                <a:solidFill>
                  <a:srgbClr val="000000"/>
                </a:solidFill>
                <a:latin typeface="+mn-lt"/>
              </a:defRPr>
            </a:lvl1pPr>
            <a:lvl2pPr marL="182079" indent="0">
              <a:lnSpc>
                <a:spcPct val="100000"/>
              </a:lnSpc>
              <a:spcBef>
                <a:spcPts val="0"/>
              </a:spcBef>
              <a:spcAft>
                <a:spcPts val="1115"/>
              </a:spcAft>
              <a:buNone/>
              <a:defRPr sz="1434">
                <a:solidFill>
                  <a:srgbClr val="000000"/>
                </a:solidFill>
              </a:defRPr>
            </a:lvl2pPr>
            <a:lvl3pPr marL="364157" indent="0">
              <a:lnSpc>
                <a:spcPct val="100000"/>
              </a:lnSpc>
              <a:spcBef>
                <a:spcPts val="0"/>
              </a:spcBef>
              <a:spcAft>
                <a:spcPts val="1115"/>
              </a:spcAft>
              <a:buNone/>
              <a:defRPr sz="1115">
                <a:solidFill>
                  <a:srgbClr val="000000"/>
                </a:solidFill>
              </a:defRPr>
            </a:lvl3pPr>
            <a:lvl4pPr marL="546236" indent="0">
              <a:spcBef>
                <a:spcPts val="0"/>
              </a:spcBef>
              <a:spcAft>
                <a:spcPts val="1035"/>
              </a:spcAft>
              <a:buNone/>
              <a:defRPr sz="1593"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470" y="222584"/>
            <a:ext cx="9210532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6470" y="2313290"/>
            <a:ext cx="2949798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17"/>
              </a:spcAft>
              <a:buNone/>
              <a:defRPr sz="1115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17"/>
              </a:spcAft>
              <a:buClrTx/>
              <a:buSzPct val="90000"/>
              <a:buFont typeface="Arial" panose="020B0604020202020204" pitchFamily="34" charset="0"/>
              <a:buNone/>
              <a:tabLst/>
              <a:defRPr sz="1115">
                <a:solidFill>
                  <a:srgbClr val="000000"/>
                </a:solidFill>
              </a:defRPr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78606" y="2313290"/>
            <a:ext cx="2943728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17"/>
              </a:spcAft>
              <a:buNone/>
              <a:defRPr sz="1115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17"/>
              </a:spcAft>
              <a:buClrTx/>
              <a:buSzPct val="90000"/>
              <a:buFont typeface="Arial" panose="020B0604020202020204" pitchFamily="34" charset="0"/>
              <a:buNone/>
              <a:tabLst/>
              <a:defRPr sz="1115">
                <a:solidFill>
                  <a:srgbClr val="000000"/>
                </a:solidFill>
              </a:defRPr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3158" y="2313291"/>
            <a:ext cx="2949798" cy="214879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17"/>
              </a:spcAft>
              <a:buNone/>
              <a:defRPr sz="1115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17"/>
              </a:spcAft>
              <a:buClrTx/>
              <a:buSzPct val="90000"/>
              <a:buFont typeface="Arial" panose="020B0604020202020204" pitchFamily="34" charset="0"/>
              <a:buNone/>
              <a:tabLst/>
              <a:defRPr sz="1115">
                <a:solidFill>
                  <a:srgbClr val="000000"/>
                </a:solidFill>
              </a:defRPr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354558" y="6431057"/>
            <a:ext cx="9202444" cy="77137"/>
            <a:chOff x="445128" y="6559056"/>
            <a:chExt cx="11553197" cy="7867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0082" cy="786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78"/>
                </a:spcAft>
              </a:pPr>
              <a:r>
                <a:rPr lang="en-US" sz="557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637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27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1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569266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6470" y="1120575"/>
            <a:ext cx="9213566" cy="66210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17"/>
              </a:spcAft>
              <a:buNone/>
              <a:defRPr sz="1434" b="0" i="0">
                <a:solidFill>
                  <a:srgbClr val="000000"/>
                </a:solidFill>
                <a:latin typeface="+mn-lt"/>
              </a:defRPr>
            </a:lvl1pPr>
            <a:lvl2pPr marL="182079" indent="0">
              <a:lnSpc>
                <a:spcPct val="100000"/>
              </a:lnSpc>
              <a:spcBef>
                <a:spcPts val="0"/>
              </a:spcBef>
              <a:spcAft>
                <a:spcPts val="1115"/>
              </a:spcAft>
              <a:buNone/>
              <a:defRPr sz="1434">
                <a:solidFill>
                  <a:srgbClr val="000000"/>
                </a:solidFill>
              </a:defRPr>
            </a:lvl2pPr>
            <a:lvl3pPr marL="364157" indent="0">
              <a:lnSpc>
                <a:spcPct val="100000"/>
              </a:lnSpc>
              <a:spcBef>
                <a:spcPts val="0"/>
              </a:spcBef>
              <a:spcAft>
                <a:spcPts val="1115"/>
              </a:spcAft>
              <a:buNone/>
              <a:defRPr sz="1115">
                <a:solidFill>
                  <a:srgbClr val="000000"/>
                </a:solidFill>
              </a:defRPr>
            </a:lvl3pPr>
            <a:lvl4pPr marL="546236" indent="0">
              <a:spcBef>
                <a:spcPts val="0"/>
              </a:spcBef>
              <a:spcAft>
                <a:spcPts val="1035"/>
              </a:spcAft>
              <a:buNone/>
              <a:defRPr sz="1593"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470" y="222584"/>
            <a:ext cx="9210532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6470" y="2310843"/>
            <a:ext cx="2949798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None/>
              <a:defRPr sz="1115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ClrTx/>
              <a:buSzPct val="90000"/>
              <a:buFont typeface="Arial" panose="020B0604020202020204" pitchFamily="34" charset="0"/>
              <a:buNone/>
              <a:tabLst/>
              <a:defRPr sz="1115">
                <a:solidFill>
                  <a:srgbClr val="000000"/>
                </a:solidFill>
              </a:defRPr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27598" lvl="1" indent="-227598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78606" y="2310843"/>
            <a:ext cx="2943728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None/>
              <a:defRPr sz="1115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ClrTx/>
              <a:buSzPct val="90000"/>
              <a:buFont typeface="Arial" panose="020B0604020202020204" pitchFamily="34" charset="0"/>
              <a:buNone/>
              <a:tabLst/>
              <a:defRPr sz="1115">
                <a:solidFill>
                  <a:srgbClr val="000000"/>
                </a:solidFill>
              </a:defRPr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3158" y="2310841"/>
            <a:ext cx="2949798" cy="215982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None/>
              <a:defRPr sz="1115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ClrTx/>
              <a:buSzPct val="90000"/>
              <a:buFont typeface="Arial" panose="020B0604020202020204" pitchFamily="34" charset="0"/>
              <a:buNone/>
              <a:tabLst/>
              <a:defRPr sz="1115">
                <a:solidFill>
                  <a:srgbClr val="000000"/>
                </a:solidFill>
              </a:defRPr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27598" lvl="1" indent="-227598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354558" y="6431057"/>
            <a:ext cx="9202444" cy="77137"/>
            <a:chOff x="445128" y="6559056"/>
            <a:chExt cx="11553197" cy="7867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0082" cy="786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78"/>
                </a:spcAft>
              </a:pPr>
              <a:r>
                <a:rPr lang="en-US" sz="557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637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27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1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45436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5321" y="1114883"/>
            <a:ext cx="9213566" cy="66210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17"/>
              </a:spcAft>
              <a:buNone/>
              <a:defRPr sz="1434" b="0" i="0">
                <a:solidFill>
                  <a:srgbClr val="000000"/>
                </a:solidFill>
                <a:latin typeface="+mn-lt"/>
              </a:defRPr>
            </a:lvl1pPr>
            <a:lvl2pPr marL="182079" indent="0">
              <a:lnSpc>
                <a:spcPct val="100000"/>
              </a:lnSpc>
              <a:spcBef>
                <a:spcPts val="0"/>
              </a:spcBef>
              <a:spcAft>
                <a:spcPts val="1115"/>
              </a:spcAft>
              <a:buNone/>
              <a:defRPr sz="1434">
                <a:solidFill>
                  <a:srgbClr val="000000"/>
                </a:solidFill>
              </a:defRPr>
            </a:lvl2pPr>
            <a:lvl3pPr marL="364157" indent="0">
              <a:lnSpc>
                <a:spcPct val="100000"/>
              </a:lnSpc>
              <a:spcBef>
                <a:spcPts val="0"/>
              </a:spcBef>
              <a:spcAft>
                <a:spcPts val="1115"/>
              </a:spcAft>
              <a:buNone/>
              <a:defRPr sz="1115">
                <a:solidFill>
                  <a:srgbClr val="000000"/>
                </a:solidFill>
              </a:defRPr>
            </a:lvl3pPr>
            <a:lvl4pPr marL="546236" indent="0">
              <a:spcBef>
                <a:spcPts val="0"/>
              </a:spcBef>
              <a:spcAft>
                <a:spcPts val="1035"/>
              </a:spcAft>
              <a:buNone/>
              <a:defRPr sz="1593"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470" y="220716"/>
            <a:ext cx="9210532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6470" y="2313290"/>
            <a:ext cx="4514222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None/>
              <a:defRPr sz="1115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ClrTx/>
              <a:buSzPct val="90000"/>
              <a:buFont typeface="Arial" panose="020B0604020202020204" pitchFamily="34" charset="0"/>
              <a:buNone/>
              <a:tabLst/>
              <a:defRPr sz="1115">
                <a:solidFill>
                  <a:srgbClr val="000000"/>
                </a:solidFill>
              </a:defRPr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5310" y="2313290"/>
            <a:ext cx="4507647" cy="213596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None/>
              <a:defRPr sz="1115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ClrTx/>
              <a:buSzPct val="90000"/>
              <a:buFont typeface="Arial" panose="020B0604020202020204" pitchFamily="34" charset="0"/>
              <a:buNone/>
              <a:tabLst/>
              <a:defRPr sz="1115">
                <a:solidFill>
                  <a:srgbClr val="000000"/>
                </a:solidFill>
              </a:defRPr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354558" y="6431057"/>
            <a:ext cx="9202444" cy="77137"/>
            <a:chOff x="445128" y="6559056"/>
            <a:chExt cx="11553197" cy="7867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0082" cy="786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78"/>
                </a:spcAft>
              </a:pPr>
              <a:r>
                <a:rPr lang="en-US" sz="557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637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27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1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847549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5321" y="1114883"/>
            <a:ext cx="9213566" cy="66210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17"/>
              </a:spcAft>
              <a:buNone/>
              <a:defRPr sz="1434" b="0" i="0">
                <a:solidFill>
                  <a:srgbClr val="000000"/>
                </a:solidFill>
                <a:latin typeface="+mn-lt"/>
              </a:defRPr>
            </a:lvl1pPr>
            <a:lvl2pPr marL="182079" indent="0">
              <a:lnSpc>
                <a:spcPct val="100000"/>
              </a:lnSpc>
              <a:spcBef>
                <a:spcPts val="0"/>
              </a:spcBef>
              <a:spcAft>
                <a:spcPts val="1115"/>
              </a:spcAft>
              <a:buNone/>
              <a:defRPr sz="1434">
                <a:solidFill>
                  <a:srgbClr val="000000"/>
                </a:solidFill>
              </a:defRPr>
            </a:lvl2pPr>
            <a:lvl3pPr marL="364157" indent="0">
              <a:lnSpc>
                <a:spcPct val="100000"/>
              </a:lnSpc>
              <a:spcBef>
                <a:spcPts val="0"/>
              </a:spcBef>
              <a:spcAft>
                <a:spcPts val="1115"/>
              </a:spcAft>
              <a:buNone/>
              <a:defRPr sz="1115">
                <a:solidFill>
                  <a:srgbClr val="000000"/>
                </a:solidFill>
              </a:defRPr>
            </a:lvl3pPr>
            <a:lvl4pPr marL="546236" indent="0">
              <a:spcBef>
                <a:spcPts val="0"/>
              </a:spcBef>
              <a:spcAft>
                <a:spcPts val="1035"/>
              </a:spcAft>
              <a:buNone/>
              <a:defRPr sz="1593"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470" y="222584"/>
            <a:ext cx="9210532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6470" y="2313289"/>
            <a:ext cx="4514222" cy="2605274"/>
          </a:xfrm>
        </p:spPr>
        <p:txBody>
          <a:bodyPr lIns="0" tIns="0" rIns="0" bIns="0">
            <a:noAutofit/>
          </a:bodyPr>
          <a:lstStyle>
            <a:lvl1pPr marL="0" marR="0" indent="0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15" b="1">
                <a:solidFill>
                  <a:schemeClr val="tx2"/>
                </a:solidFill>
                <a:latin typeface="+mn-lt"/>
              </a:defRPr>
            </a:lvl1pPr>
            <a:lvl2pPr marL="227598" marR="0" indent="-227598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115">
                <a:solidFill>
                  <a:srgbClr val="000000"/>
                </a:solidFill>
              </a:defRPr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marL="0" marR="0" lvl="0" indent="0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17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5310" y="2313292"/>
            <a:ext cx="4507647" cy="215982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None/>
              <a:defRPr sz="1115" b="1">
                <a:solidFill>
                  <a:schemeClr val="tx2"/>
                </a:solidFill>
                <a:latin typeface="+mn-lt"/>
              </a:defRPr>
            </a:lvl1pPr>
            <a:lvl2pPr marL="227598" marR="0" indent="-227598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115">
                <a:solidFill>
                  <a:srgbClr val="000000"/>
                </a:solidFill>
              </a:defRPr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354558" y="6431057"/>
            <a:ext cx="9202444" cy="77137"/>
            <a:chOff x="445128" y="6559056"/>
            <a:chExt cx="11553197" cy="7867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0082" cy="786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78"/>
                </a:spcAft>
              </a:pPr>
              <a:r>
                <a:rPr lang="en-US" sz="557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637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27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1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936590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045308" y="0"/>
            <a:ext cx="4860692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593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471" y="222583"/>
            <a:ext cx="4514222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6470" y="1129914"/>
            <a:ext cx="4514222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74292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71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30" b="0" i="0">
                <a:solidFill>
                  <a:srgbClr val="000000"/>
                </a:solidFill>
                <a:latin typeface="+mn-lt"/>
              </a:defRPr>
            </a:lvl1pPr>
            <a:lvl2pPr marL="182079" marR="0" indent="0" algn="l" defTabSz="7429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554184-0121-4D93-A92D-8254F04359E5}"/>
              </a:ext>
            </a:extLst>
          </p:cNvPr>
          <p:cNvGrpSpPr/>
          <p:nvPr userDrawn="1"/>
        </p:nvGrpSpPr>
        <p:grpSpPr>
          <a:xfrm>
            <a:off x="354558" y="6431057"/>
            <a:ext cx="9202444" cy="77137"/>
            <a:chOff x="445128" y="6559056"/>
            <a:chExt cx="11553197" cy="786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B40D0-B633-4D61-B3DE-ECCE7632298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0082" cy="786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78"/>
                </a:spcAft>
              </a:pPr>
              <a:r>
                <a:rPr lang="en-US" sz="557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637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0068B5-65EC-465E-BF0B-07A2D86F6A1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27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1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61554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346470" y="1179839"/>
            <a:ext cx="2951315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434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3478608" y="1179839"/>
            <a:ext cx="2943728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434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6603157" y="1179838"/>
            <a:ext cx="2952627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434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46470" y="3986232"/>
            <a:ext cx="2949798" cy="93487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None/>
              <a:defRPr sz="1115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ClrTx/>
              <a:buSzPct val="90000"/>
              <a:buFont typeface="Arial" panose="020B0604020202020204" pitchFamily="34" charset="0"/>
              <a:buNone/>
              <a:tabLst/>
              <a:defRPr sz="1115">
                <a:solidFill>
                  <a:srgbClr val="000000"/>
                </a:solidFill>
              </a:defRPr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478606" y="3986232"/>
            <a:ext cx="2943728" cy="93487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None/>
              <a:defRPr lang="en-US" sz="1115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ClrTx/>
              <a:buSzPct val="90000"/>
              <a:buFont typeface="Arial" panose="020B0604020202020204" pitchFamily="34" charset="0"/>
              <a:buNone/>
              <a:tabLst/>
              <a:defRPr sz="1115">
                <a:solidFill>
                  <a:srgbClr val="000000"/>
                </a:solidFill>
              </a:defRPr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603158" y="3986232"/>
            <a:ext cx="2949798" cy="93487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None/>
              <a:defRPr lang="en-US" sz="1115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ClrTx/>
              <a:buSzPct val="90000"/>
              <a:buFont typeface="Arial" panose="020B0604020202020204" pitchFamily="34" charset="0"/>
              <a:buNone/>
              <a:tabLst/>
              <a:defRPr sz="1115">
                <a:solidFill>
                  <a:srgbClr val="000000"/>
                </a:solidFill>
              </a:defRPr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424" y="222584"/>
            <a:ext cx="9210532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354558" y="6431057"/>
            <a:ext cx="9202444" cy="77137"/>
            <a:chOff x="445128" y="6559056"/>
            <a:chExt cx="11553197" cy="7867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0082" cy="786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78"/>
                </a:spcAft>
              </a:pPr>
              <a:r>
                <a:rPr lang="en-US" sz="557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637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27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1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0948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8809" y="1187645"/>
            <a:ext cx="9469751" cy="18762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191902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346470" y="1179839"/>
            <a:ext cx="2951315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434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3478608" y="1179839"/>
            <a:ext cx="2943728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434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6603157" y="1179838"/>
            <a:ext cx="2952627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434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46470" y="3986234"/>
            <a:ext cx="2949798" cy="91717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None/>
              <a:defRPr sz="1115" b="1">
                <a:solidFill>
                  <a:schemeClr val="tx2"/>
                </a:solidFill>
                <a:latin typeface="+mn-lt"/>
              </a:defRPr>
            </a:lvl1pPr>
            <a:lvl2pPr marL="227598" marR="0" indent="-227598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115">
                <a:solidFill>
                  <a:srgbClr val="000000"/>
                </a:solidFill>
              </a:defRPr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478606" y="3986234"/>
            <a:ext cx="2943728" cy="91717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None/>
              <a:defRPr lang="en-US" sz="1115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7598" marR="0" indent="-227598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115">
                <a:solidFill>
                  <a:srgbClr val="000000"/>
                </a:solidFill>
              </a:defRPr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603158" y="3986234"/>
            <a:ext cx="2949798" cy="91717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None/>
              <a:defRPr lang="en-US" sz="1115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7598" marR="0" indent="-227598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115">
                <a:solidFill>
                  <a:srgbClr val="000000"/>
                </a:solidFill>
              </a:defRPr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470" y="222584"/>
            <a:ext cx="9210532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354558" y="6431057"/>
            <a:ext cx="9202444" cy="77137"/>
            <a:chOff x="445128" y="6559056"/>
            <a:chExt cx="11553197" cy="7867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0082" cy="786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78"/>
                </a:spcAft>
              </a:pPr>
              <a:r>
                <a:rPr lang="en-US" sz="557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637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27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1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36991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46471" y="1138746"/>
            <a:ext cx="1389673" cy="333706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None/>
              <a:defRPr sz="1115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ClrTx/>
              <a:buSzPct val="90000"/>
              <a:buFont typeface="Arial" panose="020B0604020202020204" pitchFamily="34" charset="0"/>
              <a:buNone/>
              <a:tabLst/>
              <a:defRPr sz="1115">
                <a:solidFill>
                  <a:srgbClr val="000000"/>
                </a:solidFill>
              </a:defRPr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470" y="220716"/>
            <a:ext cx="9210532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10355" y="1138746"/>
            <a:ext cx="1389673" cy="333706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None/>
              <a:defRPr sz="1115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ClrTx/>
              <a:buSzPct val="90000"/>
              <a:buFont typeface="Arial" panose="020B0604020202020204" pitchFamily="34" charset="0"/>
              <a:buNone/>
              <a:tabLst/>
              <a:defRPr sz="1115">
                <a:solidFill>
                  <a:srgbClr val="000000"/>
                </a:solidFill>
              </a:defRPr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74240" y="1138746"/>
            <a:ext cx="1389673" cy="333706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None/>
              <a:defRPr sz="1115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ClrTx/>
              <a:buSzPct val="90000"/>
              <a:buFont typeface="Arial" panose="020B0604020202020204" pitchFamily="34" charset="0"/>
              <a:buNone/>
              <a:tabLst/>
              <a:defRPr sz="1115">
                <a:solidFill>
                  <a:srgbClr val="000000"/>
                </a:solidFill>
              </a:defRPr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8125" y="1138746"/>
            <a:ext cx="1389673" cy="333706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None/>
              <a:defRPr sz="1115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ClrTx/>
              <a:buSzPct val="90000"/>
              <a:buFont typeface="Arial" panose="020B0604020202020204" pitchFamily="34" charset="0"/>
              <a:buNone/>
              <a:tabLst/>
              <a:defRPr sz="1115">
                <a:solidFill>
                  <a:srgbClr val="000000"/>
                </a:solidFill>
              </a:defRPr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2009" y="1138746"/>
            <a:ext cx="1389673" cy="333706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None/>
              <a:defRPr sz="1115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ClrTx/>
              <a:buSzPct val="90000"/>
              <a:buFont typeface="Arial" panose="020B0604020202020204" pitchFamily="34" charset="0"/>
              <a:buNone/>
              <a:tabLst/>
              <a:defRPr sz="1115">
                <a:solidFill>
                  <a:srgbClr val="000000"/>
                </a:solidFill>
              </a:defRPr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65895" y="1138746"/>
            <a:ext cx="1389673" cy="333706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None/>
              <a:defRPr sz="1115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7429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7"/>
              </a:spcAft>
              <a:buClrTx/>
              <a:buSzPct val="90000"/>
              <a:buFont typeface="Arial" panose="020B0604020202020204" pitchFamily="34" charset="0"/>
              <a:buNone/>
              <a:tabLst/>
              <a:defRPr sz="1115">
                <a:solidFill>
                  <a:srgbClr val="000000"/>
                </a:solidFill>
              </a:defRPr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354558" y="6431057"/>
            <a:ext cx="9202444" cy="77137"/>
            <a:chOff x="445128" y="6559056"/>
            <a:chExt cx="11553197" cy="7867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0082" cy="786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78"/>
                </a:spcAft>
              </a:pPr>
              <a:r>
                <a:rPr lang="en-US" sz="557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637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27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1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6631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4860693" y="1179838"/>
            <a:ext cx="4696309" cy="3756460"/>
          </a:xfrm>
        </p:spPr>
        <p:txBody>
          <a:bodyPr anchor="ctr">
            <a:noAutofit/>
          </a:bodyPr>
          <a:lstStyle>
            <a:lvl1pPr algn="ctr">
              <a:defRPr sz="1434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46470" y="1144855"/>
            <a:ext cx="4174767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74292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71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30" b="0" i="0">
                <a:solidFill>
                  <a:srgbClr val="000000"/>
                </a:solidFill>
                <a:latin typeface="+mn-lt"/>
              </a:defRPr>
            </a:lvl1pPr>
            <a:lvl2pPr marL="182079" marR="0" indent="0" algn="l" defTabSz="7429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364157" indent="0">
              <a:buNone/>
              <a:defRPr/>
            </a:lvl3pPr>
            <a:lvl4pPr marL="546236" indent="0">
              <a:buNone/>
              <a:defRPr/>
            </a:lvl4pPr>
            <a:lvl5pPr marL="7283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470" y="222584"/>
            <a:ext cx="9210532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354558" y="6431057"/>
            <a:ext cx="9202444" cy="77137"/>
            <a:chOff x="445128" y="6559056"/>
            <a:chExt cx="11553197" cy="786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0082" cy="786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78"/>
                </a:spcAft>
              </a:pPr>
              <a:r>
                <a:rPr lang="en-US" sz="557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637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27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1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1313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346470" y="1179837"/>
            <a:ext cx="9210532" cy="4961874"/>
          </a:xfrm>
        </p:spPr>
        <p:txBody>
          <a:bodyPr bIns="1737360" anchor="ctr">
            <a:noAutofit/>
          </a:bodyPr>
          <a:lstStyle>
            <a:lvl1pPr algn="ctr">
              <a:defRPr sz="1434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470" y="222584"/>
            <a:ext cx="9210532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354558" y="6431057"/>
            <a:ext cx="9202444" cy="77137"/>
            <a:chOff x="445128" y="6559056"/>
            <a:chExt cx="11553197" cy="786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0082" cy="786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78"/>
                </a:spcAft>
              </a:pPr>
              <a:r>
                <a:rPr lang="en-US" sz="557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637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27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1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23303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346471" y="1184319"/>
            <a:ext cx="6075866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4301" spc="-119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4461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354558" y="6431057"/>
            <a:ext cx="9202444" cy="77137"/>
            <a:chOff x="445128" y="6559056"/>
            <a:chExt cx="11553197" cy="786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0082" cy="786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78"/>
                </a:spcAft>
              </a:pPr>
              <a:r>
                <a:rPr lang="en-US" sz="557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637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27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1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7316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346471" y="1184319"/>
            <a:ext cx="6075866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4301" b="0" kern="1200" cap="none" spc="-119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742923" rtl="0" eaLnBrk="1" latinLnBrk="0" hangingPunct="1">
              <a:lnSpc>
                <a:spcPts val="4461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354558" y="6431057"/>
            <a:ext cx="9202444" cy="77137"/>
            <a:chOff x="445128" y="6559056"/>
            <a:chExt cx="11553197" cy="786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0082" cy="786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78"/>
                </a:spcAft>
              </a:pPr>
              <a:r>
                <a:rPr lang="en-US" sz="557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637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27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1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6802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471" y="1184319"/>
            <a:ext cx="6075866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4301" b="0" kern="1200" cap="none" spc="-119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742923" rtl="0" eaLnBrk="1" latinLnBrk="0" hangingPunct="1">
              <a:lnSpc>
                <a:spcPts val="4461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354558" y="6431057"/>
            <a:ext cx="9202444" cy="77137"/>
            <a:chOff x="445128" y="6559056"/>
            <a:chExt cx="11553197" cy="786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0082" cy="786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78"/>
                </a:spcAft>
              </a:pPr>
              <a:r>
                <a:rPr lang="en-US" sz="557">
                  <a:solidFill>
                    <a:schemeClr val="tx1"/>
                  </a:solidFill>
                </a:rPr>
                <a:t>© Microsoft Corporation</a:t>
              </a:r>
              <a:endParaRPr lang="en-US" sz="637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27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12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505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471" y="1184319"/>
            <a:ext cx="6075866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4301" b="0" kern="1200" cap="none" spc="-119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742923" rtl="0" eaLnBrk="1" latinLnBrk="0" hangingPunct="1">
              <a:lnSpc>
                <a:spcPts val="4461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354558" y="6431057"/>
            <a:ext cx="9202444" cy="77137"/>
            <a:chOff x="445128" y="6559056"/>
            <a:chExt cx="11553197" cy="786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0082" cy="786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78"/>
                </a:spcAft>
              </a:pPr>
              <a:r>
                <a:rPr lang="en-US" sz="557">
                  <a:solidFill>
                    <a:schemeClr val="bg1"/>
                  </a:solidFill>
                </a:rPr>
                <a:t>© Microsoft Corporation</a:t>
              </a:r>
              <a:endParaRPr lang="en-US" sz="637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27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12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121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354558" y="6431057"/>
            <a:ext cx="9202444" cy="77137"/>
            <a:chOff x="445128" y="6559056"/>
            <a:chExt cx="11553197" cy="78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0082" cy="786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78"/>
                </a:spcAft>
              </a:pPr>
              <a:r>
                <a:rPr lang="en-US" sz="557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637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427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1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080991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48151" y="6318463"/>
            <a:ext cx="3641726" cy="8572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742563" eaLnBrk="0" hangingPunct="0"/>
            <a:r>
              <a:rPr lang="en-US" sz="557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4" y="3200691"/>
            <a:ext cx="2556703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43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18758" y="1187644"/>
            <a:ext cx="4370070" cy="1729384"/>
          </a:xfrm>
        </p:spPr>
        <p:txBody>
          <a:bodyPr wrap="square">
            <a:spAutoFit/>
          </a:bodyPr>
          <a:lstStyle>
            <a:lvl1pPr marL="0" indent="0">
              <a:spcBef>
                <a:spcPts val="97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390" b="0">
                <a:latin typeface="+mn-lt"/>
              </a:defRPr>
            </a:lvl1pPr>
            <a:lvl2pPr marL="203574" indent="0">
              <a:buFont typeface="Wingdings" panose="05000000000000000000" pitchFamily="2" charset="2"/>
              <a:buNone/>
              <a:defRPr sz="1912" b="0"/>
            </a:lvl2pPr>
            <a:lvl3pPr marL="359099" indent="0">
              <a:buFont typeface="Wingdings" panose="05000000000000000000" pitchFamily="2" charset="2"/>
              <a:buNone/>
              <a:tabLst/>
              <a:defRPr sz="1753" b="0"/>
            </a:lvl3pPr>
            <a:lvl4pPr marL="519682" indent="0">
              <a:buFont typeface="Wingdings" panose="05000000000000000000" pitchFamily="2" charset="2"/>
              <a:buNone/>
              <a:defRPr sz="1753" b="0"/>
            </a:lvl4pPr>
            <a:lvl5pPr marL="680266" indent="0">
              <a:buFont typeface="Wingdings" panose="05000000000000000000" pitchFamily="2" charset="2"/>
              <a:buNone/>
              <a:tabLst/>
              <a:defRPr sz="1753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17174" y="1187644"/>
            <a:ext cx="4370070" cy="1729384"/>
          </a:xfrm>
        </p:spPr>
        <p:txBody>
          <a:bodyPr wrap="square">
            <a:spAutoFit/>
          </a:bodyPr>
          <a:lstStyle>
            <a:lvl1pPr marL="0" indent="0">
              <a:spcBef>
                <a:spcPts val="975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39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03574" indent="0">
              <a:buFont typeface="Arial" panose="020B0604020202020204" pitchFamily="34" charset="0"/>
              <a:buNone/>
              <a:defRPr lang="en-US" sz="191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59099" indent="0">
              <a:buFont typeface="Arial" panose="020B0604020202020204" pitchFamily="34" charset="0"/>
              <a:buNone/>
              <a:tabLst/>
              <a:defRPr lang="en-US" sz="17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19682" indent="0">
              <a:buFont typeface="Arial" panose="020B0604020202020204" pitchFamily="34" charset="0"/>
              <a:buNone/>
              <a:defRPr lang="en-US" sz="17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0266" indent="0">
              <a:buFont typeface="Arial" panose="020B0604020202020204" pitchFamily="34" charset="0"/>
              <a:buNone/>
              <a:tabLst/>
              <a:defRPr lang="en-US" sz="17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409676" marR="0" lvl="0" indent="-409676" algn="l" defTabSz="742923" rtl="0" eaLnBrk="1" fontAlgn="auto" latinLnBrk="0" hangingPunct="1">
              <a:lnSpc>
                <a:spcPct val="90000"/>
              </a:lnSpc>
              <a:spcBef>
                <a:spcPts val="975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67731" marR="0" lvl="1" indent="-364157" algn="l" defTabSz="7429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723256" marR="0" lvl="2" indent="-364157" algn="l" defTabSz="7429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883839" marR="0" lvl="3" indent="-364157" algn="l" defTabSz="7429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044422" marR="0" lvl="4" indent="-364157" algn="l" defTabSz="7429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244808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48151" y="6318463"/>
            <a:ext cx="3641726" cy="8572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742563" eaLnBrk="0" hangingPunct="0"/>
            <a:r>
              <a:rPr lang="en-US" sz="557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4" y="3200691"/>
            <a:ext cx="2556703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98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18758" y="1187644"/>
            <a:ext cx="4370070" cy="1729384"/>
          </a:xfrm>
        </p:spPr>
        <p:txBody>
          <a:bodyPr wrap="square">
            <a:spAutoFit/>
          </a:bodyPr>
          <a:lstStyle>
            <a:lvl1pPr marL="184607" indent="-184607">
              <a:spcBef>
                <a:spcPts val="975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390" b="0">
                <a:latin typeface="+mn-lt"/>
              </a:defRPr>
            </a:lvl1pPr>
            <a:lvl2pPr marL="340133" indent="-136559">
              <a:buFont typeface="Wingdings" panose="05000000000000000000" pitchFamily="2" charset="2"/>
              <a:buChar char=""/>
              <a:defRPr sz="1912" b="0"/>
            </a:lvl2pPr>
            <a:lvl3pPr marL="509568" indent="-150468">
              <a:buFont typeface="Wingdings" panose="05000000000000000000" pitchFamily="2" charset="2"/>
              <a:buChar char=""/>
              <a:tabLst/>
              <a:defRPr sz="1753" b="0"/>
            </a:lvl3pPr>
            <a:lvl4pPr marL="660034" indent="-140353">
              <a:buFont typeface="Wingdings" panose="05000000000000000000" pitchFamily="2" charset="2"/>
              <a:buChar char=""/>
              <a:defRPr sz="1753" b="0"/>
            </a:lvl4pPr>
            <a:lvl5pPr marL="815560" indent="-135295">
              <a:buFont typeface="Wingdings" panose="05000000000000000000" pitchFamily="2" charset="2"/>
              <a:buChar char=""/>
              <a:tabLst/>
              <a:defRPr sz="1753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17174" y="1187644"/>
            <a:ext cx="4370070" cy="1729384"/>
          </a:xfrm>
        </p:spPr>
        <p:txBody>
          <a:bodyPr wrap="square">
            <a:spAutoFit/>
          </a:bodyPr>
          <a:lstStyle>
            <a:lvl1pPr marL="228863" indent="-228863">
              <a:spcBef>
                <a:spcPts val="975"/>
              </a:spcBef>
              <a:buClr>
                <a:schemeClr val="tx1"/>
              </a:buClr>
              <a:buFont typeface="Arial" pitchFamily="34" charset="0"/>
              <a:buChar char="•"/>
              <a:defRPr lang="en-US" sz="239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76692" indent="-273118">
              <a:defRPr lang="en-US" sz="191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32217" indent="-273118">
              <a:tabLst/>
              <a:defRPr lang="en-US" sz="17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2799" indent="-273118">
              <a:defRPr lang="en-US" sz="17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53383" indent="-273118">
              <a:tabLst/>
              <a:defRPr lang="en-US" sz="17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84607" marR="0" lvl="0" indent="-184607" algn="l" defTabSz="742923" rtl="0" eaLnBrk="1" fontAlgn="auto" latinLnBrk="0" hangingPunct="1">
              <a:lnSpc>
                <a:spcPct val="90000"/>
              </a:lnSpc>
              <a:spcBef>
                <a:spcPts val="975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340133" marR="0" lvl="1" indent="-136559" algn="l" defTabSz="7429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509568" marR="0" lvl="2" indent="-150468" algn="l" defTabSz="7429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660034" marR="0" lvl="3" indent="-140353" algn="l" defTabSz="7429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815560" marR="0" lvl="4" indent="-135295" algn="l" defTabSz="74292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71876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052995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8758" y="289512"/>
            <a:ext cx="947037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8759" y="1189178"/>
            <a:ext cx="9468486" cy="187628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6821506" y="3090505"/>
            <a:ext cx="6858623" cy="67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91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728" r:id="rId20"/>
    <p:sldLayoutId id="2147483729" r:id="rId21"/>
    <p:sldLayoutId id="2147483730" r:id="rId22"/>
    <p:sldLayoutId id="2147483731" r:id="rId23"/>
  </p:sldLayoutIdLst>
  <p:transition>
    <p:fade/>
  </p:transition>
  <p:txStyles>
    <p:titleStyle>
      <a:lvl1pPr algn="l" defTabSz="742923" rtl="0" eaLnBrk="1" latinLnBrk="0" hangingPunct="1">
        <a:lnSpc>
          <a:spcPct val="90000"/>
        </a:lnSpc>
        <a:spcBef>
          <a:spcPct val="0"/>
        </a:spcBef>
        <a:buNone/>
        <a:defRPr lang="en-US" sz="3823" b="0" kern="1200" cap="none" spc="-8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82079" marR="0" indent="-182079" algn="l" defTabSz="74292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6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64157" marR="0" indent="-182079" algn="l" defTabSz="74292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3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6236" marR="0" indent="-182079" algn="l" defTabSz="74292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1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28314" marR="0" indent="-182079" algn="l" defTabSz="74292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10392" marR="0" indent="-182079" algn="l" defTabSz="74292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043039" indent="-185731" algn="l" defTabSz="742923" rtl="0" eaLnBrk="1" latinLnBrk="0" hangingPunct="1">
        <a:spcBef>
          <a:spcPct val="20000"/>
        </a:spcBef>
        <a:buFont typeface="Arial" pitchFamily="34" charset="0"/>
        <a:buChar char="•"/>
        <a:defRPr sz="159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01" indent="-185731" algn="l" defTabSz="742923" rtl="0" eaLnBrk="1" latinLnBrk="0" hangingPunct="1">
        <a:spcBef>
          <a:spcPct val="20000"/>
        </a:spcBef>
        <a:buFont typeface="Arial" pitchFamily="34" charset="0"/>
        <a:buChar char="•"/>
        <a:defRPr sz="1593" kern="1200">
          <a:solidFill>
            <a:schemeClr val="tx1"/>
          </a:solidFill>
          <a:latin typeface="+mn-lt"/>
          <a:ea typeface="+mn-ea"/>
          <a:cs typeface="+mn-cs"/>
        </a:defRPr>
      </a:lvl7pPr>
      <a:lvl8pPr marL="2785963" indent="-185731" algn="l" defTabSz="742923" rtl="0" eaLnBrk="1" latinLnBrk="0" hangingPunct="1">
        <a:spcBef>
          <a:spcPct val="20000"/>
        </a:spcBef>
        <a:buFont typeface="Arial" pitchFamily="34" charset="0"/>
        <a:buChar char="•"/>
        <a:defRPr sz="1593" kern="1200">
          <a:solidFill>
            <a:schemeClr val="tx1"/>
          </a:solidFill>
          <a:latin typeface="+mn-lt"/>
          <a:ea typeface="+mn-ea"/>
          <a:cs typeface="+mn-cs"/>
        </a:defRPr>
      </a:lvl8pPr>
      <a:lvl9pPr marL="3157425" indent="-185731" algn="l" defTabSz="742923" rtl="0" eaLnBrk="1" latinLnBrk="0" hangingPunct="1">
        <a:spcBef>
          <a:spcPct val="20000"/>
        </a:spcBef>
        <a:buFont typeface="Arial" pitchFamily="34" charset="0"/>
        <a:buChar char="•"/>
        <a:defRPr sz="15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1pPr>
      <a:lvl2pPr marL="371461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2pPr>
      <a:lvl3pPr marL="742923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3pPr>
      <a:lvl4pPr marL="1114384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4pPr>
      <a:lvl5pPr marL="1485846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5pPr>
      <a:lvl6pPr marL="1857308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6pPr>
      <a:lvl7pPr marL="2228770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7pPr>
      <a:lvl8pPr marL="2600231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8pPr>
      <a:lvl9pPr marL="2971694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41" userDrawn="1">
          <p15:clr>
            <a:srgbClr val="5ACBF0"/>
          </p15:clr>
        </p15:guide>
        <p15:guide id="3" pos="609" userDrawn="1">
          <p15:clr>
            <a:srgbClr val="5ACBF0"/>
          </p15:clr>
        </p15:guide>
        <p15:guide id="4" pos="1077" userDrawn="1">
          <p15:clr>
            <a:srgbClr val="5ACBF0"/>
          </p15:clr>
        </p15:guide>
        <p15:guide id="5" pos="1545" userDrawn="1">
          <p15:clr>
            <a:srgbClr val="5ACBF0"/>
          </p15:clr>
        </p15:guide>
        <p15:guide id="6" pos="2013" userDrawn="1">
          <p15:clr>
            <a:srgbClr val="5ACBF0"/>
          </p15:clr>
        </p15:guide>
        <p15:guide id="7" pos="2481" userDrawn="1">
          <p15:clr>
            <a:srgbClr val="5ACBF0"/>
          </p15:clr>
        </p15:guide>
        <p15:guide id="8" pos="2949" userDrawn="1">
          <p15:clr>
            <a:srgbClr val="5ACBF0"/>
          </p15:clr>
        </p15:guide>
        <p15:guide id="9" pos="3417" userDrawn="1">
          <p15:clr>
            <a:srgbClr val="5ACBF0"/>
          </p15:clr>
        </p15:guide>
        <p15:guide id="10" pos="3885" userDrawn="1">
          <p15:clr>
            <a:srgbClr val="5ACBF0"/>
          </p15:clr>
        </p15:guide>
        <p15:guide id="11" pos="4353" userDrawn="1">
          <p15:clr>
            <a:srgbClr val="5ACBF0"/>
          </p15:clr>
        </p15:guide>
        <p15:guide id="12" pos="4821" userDrawn="1">
          <p15:clr>
            <a:srgbClr val="5ACBF0"/>
          </p15:clr>
        </p15:guide>
        <p15:guide id="13" pos="5289" userDrawn="1">
          <p15:clr>
            <a:srgbClr val="5ACBF0"/>
          </p15:clr>
        </p15:guide>
        <p15:guide id="14" pos="5757" userDrawn="1">
          <p15:clr>
            <a:srgbClr val="5ACBF0"/>
          </p15:clr>
        </p15:guide>
        <p15:guide id="15" pos="6225" userDrawn="1">
          <p15:clr>
            <a:srgbClr val="5ACBF0"/>
          </p15:clr>
        </p15:guide>
        <p15:guide id="16" pos="234" userDrawn="1">
          <p15:clr>
            <a:srgbClr val="C35EA4"/>
          </p15:clr>
        </p15:guide>
        <p15:guide id="17" pos="613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8758" y="289512"/>
            <a:ext cx="947037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8759" y="1189178"/>
            <a:ext cx="9468486" cy="187628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6821506" y="3090505"/>
            <a:ext cx="6858623" cy="67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5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32" r:id="rId20"/>
    <p:sldLayoutId id="2147483733" r:id="rId21"/>
    <p:sldLayoutId id="2147483735" r:id="rId22"/>
  </p:sldLayoutIdLst>
  <p:transition>
    <p:fade/>
  </p:transition>
  <p:txStyles>
    <p:titleStyle>
      <a:lvl1pPr algn="l" defTabSz="742923" rtl="0" eaLnBrk="1" latinLnBrk="0" hangingPunct="1">
        <a:lnSpc>
          <a:spcPct val="90000"/>
        </a:lnSpc>
        <a:spcBef>
          <a:spcPct val="0"/>
        </a:spcBef>
        <a:buNone/>
        <a:defRPr lang="en-US" sz="3823" b="0" kern="1200" cap="none" spc="-8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82079" marR="0" indent="-182079" algn="l" defTabSz="74292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6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64157" marR="0" indent="-182079" algn="l" defTabSz="74292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3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6236" marR="0" indent="-182079" algn="l" defTabSz="74292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1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28314" marR="0" indent="-182079" algn="l" defTabSz="74292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10392" marR="0" indent="-182079" algn="l" defTabSz="74292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043039" indent="-185731" algn="l" defTabSz="742923" rtl="0" eaLnBrk="1" latinLnBrk="0" hangingPunct="1">
        <a:spcBef>
          <a:spcPct val="20000"/>
        </a:spcBef>
        <a:buFont typeface="Arial" pitchFamily="34" charset="0"/>
        <a:buChar char="•"/>
        <a:defRPr sz="159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01" indent="-185731" algn="l" defTabSz="742923" rtl="0" eaLnBrk="1" latinLnBrk="0" hangingPunct="1">
        <a:spcBef>
          <a:spcPct val="20000"/>
        </a:spcBef>
        <a:buFont typeface="Arial" pitchFamily="34" charset="0"/>
        <a:buChar char="•"/>
        <a:defRPr sz="1593" kern="1200">
          <a:solidFill>
            <a:schemeClr val="tx1"/>
          </a:solidFill>
          <a:latin typeface="+mn-lt"/>
          <a:ea typeface="+mn-ea"/>
          <a:cs typeface="+mn-cs"/>
        </a:defRPr>
      </a:lvl7pPr>
      <a:lvl8pPr marL="2785963" indent="-185731" algn="l" defTabSz="742923" rtl="0" eaLnBrk="1" latinLnBrk="0" hangingPunct="1">
        <a:spcBef>
          <a:spcPct val="20000"/>
        </a:spcBef>
        <a:buFont typeface="Arial" pitchFamily="34" charset="0"/>
        <a:buChar char="•"/>
        <a:defRPr sz="1593" kern="1200">
          <a:solidFill>
            <a:schemeClr val="tx1"/>
          </a:solidFill>
          <a:latin typeface="+mn-lt"/>
          <a:ea typeface="+mn-ea"/>
          <a:cs typeface="+mn-cs"/>
        </a:defRPr>
      </a:lvl8pPr>
      <a:lvl9pPr marL="3157425" indent="-185731" algn="l" defTabSz="742923" rtl="0" eaLnBrk="1" latinLnBrk="0" hangingPunct="1">
        <a:spcBef>
          <a:spcPct val="20000"/>
        </a:spcBef>
        <a:buFont typeface="Arial" pitchFamily="34" charset="0"/>
        <a:buChar char="•"/>
        <a:defRPr sz="15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1pPr>
      <a:lvl2pPr marL="371461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2pPr>
      <a:lvl3pPr marL="742923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3pPr>
      <a:lvl4pPr marL="1114384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4pPr>
      <a:lvl5pPr marL="1485846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5pPr>
      <a:lvl6pPr marL="1857308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6pPr>
      <a:lvl7pPr marL="2228770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7pPr>
      <a:lvl8pPr marL="2600231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8pPr>
      <a:lvl9pPr marL="2971694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41" userDrawn="1">
          <p15:clr>
            <a:srgbClr val="5ACBF0"/>
          </p15:clr>
        </p15:guide>
        <p15:guide id="3" pos="609" userDrawn="1">
          <p15:clr>
            <a:srgbClr val="5ACBF0"/>
          </p15:clr>
        </p15:guide>
        <p15:guide id="4" pos="1077" userDrawn="1">
          <p15:clr>
            <a:srgbClr val="5ACBF0"/>
          </p15:clr>
        </p15:guide>
        <p15:guide id="5" pos="1545" userDrawn="1">
          <p15:clr>
            <a:srgbClr val="5ACBF0"/>
          </p15:clr>
        </p15:guide>
        <p15:guide id="6" pos="2013" userDrawn="1">
          <p15:clr>
            <a:srgbClr val="5ACBF0"/>
          </p15:clr>
        </p15:guide>
        <p15:guide id="7" pos="2481" userDrawn="1">
          <p15:clr>
            <a:srgbClr val="5ACBF0"/>
          </p15:clr>
        </p15:guide>
        <p15:guide id="8" pos="2949" userDrawn="1">
          <p15:clr>
            <a:srgbClr val="5ACBF0"/>
          </p15:clr>
        </p15:guide>
        <p15:guide id="9" pos="3417" userDrawn="1">
          <p15:clr>
            <a:srgbClr val="5ACBF0"/>
          </p15:clr>
        </p15:guide>
        <p15:guide id="10" pos="3885" userDrawn="1">
          <p15:clr>
            <a:srgbClr val="5ACBF0"/>
          </p15:clr>
        </p15:guide>
        <p15:guide id="11" pos="4353" userDrawn="1">
          <p15:clr>
            <a:srgbClr val="5ACBF0"/>
          </p15:clr>
        </p15:guide>
        <p15:guide id="12" pos="4821" userDrawn="1">
          <p15:clr>
            <a:srgbClr val="5ACBF0"/>
          </p15:clr>
        </p15:guide>
        <p15:guide id="13" pos="5289" userDrawn="1">
          <p15:clr>
            <a:srgbClr val="5ACBF0"/>
          </p15:clr>
        </p15:guide>
        <p15:guide id="14" pos="5757" userDrawn="1">
          <p15:clr>
            <a:srgbClr val="5ACBF0"/>
          </p15:clr>
        </p15:guide>
        <p15:guide id="15" pos="6225" userDrawn="1">
          <p15:clr>
            <a:srgbClr val="5ACBF0"/>
          </p15:clr>
        </p15:guide>
        <p15:guide id="16" pos="234" userDrawn="1">
          <p15:clr>
            <a:srgbClr val="C35EA4"/>
          </p15:clr>
        </p15:guide>
        <p15:guide id="17" pos="613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6705824" y="3256623"/>
            <a:ext cx="6858000" cy="34475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470" y="224112"/>
            <a:ext cx="9210532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55322" y="1110106"/>
            <a:ext cx="9210532" cy="16428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283334" y="3090194"/>
            <a:ext cx="6858623" cy="67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21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</p:sldLayoutIdLst>
  <p:transition>
    <p:fade/>
  </p:transition>
  <p:hf sldNum="0" hdr="0" dt="0"/>
  <p:txStyles>
    <p:titleStyle>
      <a:lvl1pPr algn="l" defTabSz="742923" rtl="0" eaLnBrk="1" latinLnBrk="0" hangingPunct="1">
        <a:lnSpc>
          <a:spcPct val="90000"/>
        </a:lnSpc>
        <a:spcBef>
          <a:spcPct val="0"/>
        </a:spcBef>
        <a:buNone/>
        <a:defRPr lang="en-US" sz="2867" b="0" kern="1200" cap="none" spc="-119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742923" rtl="0" eaLnBrk="1" fontAlgn="auto" latinLnBrk="0" hangingPunct="1">
        <a:lnSpc>
          <a:spcPct val="100000"/>
        </a:lnSpc>
        <a:spcBef>
          <a:spcPts val="0"/>
        </a:spcBef>
        <a:spcAft>
          <a:spcPts val="1115"/>
        </a:spcAft>
        <a:buClrTx/>
        <a:buSzPct val="90000"/>
        <a:buFont typeface="Wingdings" panose="05000000000000000000" pitchFamily="2" charset="2"/>
        <a:buNone/>
        <a:tabLst/>
        <a:defRPr sz="223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182079" marR="0" indent="0" algn="l" defTabSz="742923" rtl="0" eaLnBrk="1" fontAlgn="auto" latinLnBrk="0" hangingPunct="1">
        <a:lnSpc>
          <a:spcPct val="100000"/>
        </a:lnSpc>
        <a:spcBef>
          <a:spcPts val="0"/>
        </a:spcBef>
        <a:spcAft>
          <a:spcPts val="1115"/>
        </a:spcAft>
        <a:buClrTx/>
        <a:buSzPct val="90000"/>
        <a:buFont typeface="Wingdings" panose="05000000000000000000" pitchFamily="2" charset="2"/>
        <a:buNone/>
        <a:tabLst/>
        <a:defRPr sz="1434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364157" marR="0" indent="0" algn="l" defTabSz="742923" rtl="0" eaLnBrk="1" fontAlgn="auto" latinLnBrk="0" hangingPunct="1">
        <a:lnSpc>
          <a:spcPct val="100000"/>
        </a:lnSpc>
        <a:spcBef>
          <a:spcPts val="0"/>
        </a:spcBef>
        <a:spcAft>
          <a:spcPts val="1115"/>
        </a:spcAft>
        <a:buClrTx/>
        <a:buSzPct val="90000"/>
        <a:buFont typeface="Wingdings" panose="05000000000000000000" pitchFamily="2" charset="2"/>
        <a:buNone/>
        <a:tabLst/>
        <a:defRPr sz="1115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546236" marR="0" indent="0" algn="l" defTabSz="742923" rtl="0" eaLnBrk="1" fontAlgn="auto" latinLnBrk="0" hangingPunct="1">
        <a:lnSpc>
          <a:spcPct val="100000"/>
        </a:lnSpc>
        <a:spcBef>
          <a:spcPts val="0"/>
        </a:spcBef>
        <a:spcAft>
          <a:spcPts val="1115"/>
        </a:spcAft>
        <a:buClrTx/>
        <a:buSzPct val="90000"/>
        <a:buFont typeface="Wingdings" panose="05000000000000000000" pitchFamily="2" charset="2"/>
        <a:buNone/>
        <a:tabLst/>
        <a:defRPr sz="1115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728314" marR="0" indent="0" algn="l" defTabSz="742923" rtl="0" eaLnBrk="1" fontAlgn="auto" latinLnBrk="0" hangingPunct="1">
        <a:lnSpc>
          <a:spcPct val="100000"/>
        </a:lnSpc>
        <a:spcBef>
          <a:spcPts val="0"/>
        </a:spcBef>
        <a:spcAft>
          <a:spcPts val="1115"/>
        </a:spcAft>
        <a:buClrTx/>
        <a:buSzPct val="90000"/>
        <a:buFont typeface="Wingdings" panose="05000000000000000000" pitchFamily="2" charset="2"/>
        <a:buNone/>
        <a:tabLst/>
        <a:defRPr sz="1115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043039" indent="-185731" algn="l" defTabSz="742923" rtl="0" eaLnBrk="1" latinLnBrk="0" hangingPunct="1">
        <a:spcBef>
          <a:spcPct val="20000"/>
        </a:spcBef>
        <a:buFont typeface="Arial" pitchFamily="34" charset="0"/>
        <a:buChar char="•"/>
        <a:defRPr sz="159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01" indent="-185731" algn="l" defTabSz="742923" rtl="0" eaLnBrk="1" latinLnBrk="0" hangingPunct="1">
        <a:spcBef>
          <a:spcPct val="20000"/>
        </a:spcBef>
        <a:buFont typeface="Arial" pitchFamily="34" charset="0"/>
        <a:buChar char="•"/>
        <a:defRPr sz="1593" kern="1200">
          <a:solidFill>
            <a:schemeClr val="tx1"/>
          </a:solidFill>
          <a:latin typeface="+mn-lt"/>
          <a:ea typeface="+mn-ea"/>
          <a:cs typeface="+mn-cs"/>
        </a:defRPr>
      </a:lvl7pPr>
      <a:lvl8pPr marL="2785963" indent="-185731" algn="l" defTabSz="742923" rtl="0" eaLnBrk="1" latinLnBrk="0" hangingPunct="1">
        <a:spcBef>
          <a:spcPct val="20000"/>
        </a:spcBef>
        <a:buFont typeface="Arial" pitchFamily="34" charset="0"/>
        <a:buChar char="•"/>
        <a:defRPr sz="1593" kern="1200">
          <a:solidFill>
            <a:schemeClr val="tx1"/>
          </a:solidFill>
          <a:latin typeface="+mn-lt"/>
          <a:ea typeface="+mn-ea"/>
          <a:cs typeface="+mn-cs"/>
        </a:defRPr>
      </a:lvl8pPr>
      <a:lvl9pPr marL="3157425" indent="-185731" algn="l" defTabSz="742923" rtl="0" eaLnBrk="1" latinLnBrk="0" hangingPunct="1">
        <a:spcBef>
          <a:spcPct val="20000"/>
        </a:spcBef>
        <a:buFont typeface="Arial" pitchFamily="34" charset="0"/>
        <a:buChar char="•"/>
        <a:defRPr sz="15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1pPr>
      <a:lvl2pPr marL="371461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2pPr>
      <a:lvl3pPr marL="742923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3pPr>
      <a:lvl4pPr marL="1114384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4pPr>
      <a:lvl5pPr marL="1485846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5pPr>
      <a:lvl6pPr marL="1857308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6pPr>
      <a:lvl7pPr marL="2228770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7pPr>
      <a:lvl8pPr marL="2600231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8pPr>
      <a:lvl9pPr marL="2971694" algn="l" defTabSz="742923" rtl="0" eaLnBrk="1" latinLnBrk="0" hangingPunct="1">
        <a:defRPr sz="14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116" userDrawn="1">
          <p15:clr>
            <a:srgbClr val="C35EA4"/>
          </p15:clr>
        </p15:guide>
        <p15:guide id="4" pos="1233" userDrawn="1">
          <p15:clr>
            <a:srgbClr val="C35EA4"/>
          </p15:clr>
        </p15:guide>
        <p15:guide id="5" pos="2119" userDrawn="1">
          <p15:clr>
            <a:srgbClr val="C35EA4"/>
          </p15:clr>
        </p15:guide>
        <p15:guide id="6" pos="2235" userDrawn="1">
          <p15:clr>
            <a:srgbClr val="C35EA4"/>
          </p15:clr>
        </p15:guide>
        <p15:guide id="7" pos="3123" userDrawn="1">
          <p15:clr>
            <a:srgbClr val="C35EA4"/>
          </p15:clr>
        </p15:guide>
        <p15:guide id="8" pos="3241" userDrawn="1">
          <p15:clr>
            <a:srgbClr val="C35EA4"/>
          </p15:clr>
        </p15:guide>
        <p15:guide id="9" pos="4127" userDrawn="1">
          <p15:clr>
            <a:srgbClr val="C35EA4"/>
          </p15:clr>
        </p15:guide>
        <p15:guide id="10" pos="4243" userDrawn="1">
          <p15:clr>
            <a:srgbClr val="C35EA4"/>
          </p15:clr>
        </p15:guide>
        <p15:guide id="11" pos="5133" userDrawn="1">
          <p15:clr>
            <a:srgbClr val="C35EA4"/>
          </p15:clr>
        </p15:guide>
        <p15:guide id="12" pos="5249" userDrawn="1">
          <p15:clr>
            <a:srgbClr val="C35EA4"/>
          </p15:clr>
        </p15:guide>
        <p15:guide id="16" pos="223" userDrawn="1">
          <p15:clr>
            <a:srgbClr val="F26B43"/>
          </p15:clr>
        </p15:guide>
        <p15:guide id="17" pos="6141" userDrawn="1">
          <p15:clr>
            <a:srgbClr val="F26B43"/>
          </p15:clr>
        </p15:guide>
        <p15:guide id="18" orient="horz" pos="758" userDrawn="1">
          <p15:clr>
            <a:srgbClr val="5ACBF0"/>
          </p15:clr>
        </p15:guide>
        <p15:guide id="19" orient="horz" pos="1372" userDrawn="1">
          <p15:clr>
            <a:srgbClr val="5ACBF0"/>
          </p15:clr>
        </p15:guide>
        <p15:guide id="20" orient="horz" pos="612" userDrawn="1">
          <p15:clr>
            <a:srgbClr val="5ACBF0"/>
          </p15:clr>
        </p15:guide>
        <p15:guide id="21" orient="horz" pos="1515" userDrawn="1">
          <p15:clr>
            <a:srgbClr val="5ACBF0"/>
          </p15:clr>
        </p15:guide>
        <p15:guide id="22" orient="horz" pos="2127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0" userDrawn="1">
          <p15:clr>
            <a:srgbClr val="F26B43"/>
          </p15:clr>
        </p15:guide>
        <p15:guide id="26" orient="horz" pos="4127" userDrawn="1">
          <p15:clr>
            <a:srgbClr val="F26B43"/>
          </p15:clr>
        </p15:guide>
        <p15:guide id="27" orient="horz" pos="2889" userDrawn="1">
          <p15:clr>
            <a:srgbClr val="5ACBF0"/>
          </p15:clr>
        </p15:guide>
        <p15:guide id="28" orient="horz" pos="3032" userDrawn="1">
          <p15:clr>
            <a:srgbClr val="5ACBF0"/>
          </p15:clr>
        </p15:guide>
        <p15:guide id="29" orient="horz" pos="3648" userDrawn="1">
          <p15:clr>
            <a:srgbClr val="5ACBF0"/>
          </p15:clr>
        </p15:guide>
        <p15:guide id="30" orient="horz" pos="3792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urefromthetrenches.com/azure-functions-significant-improvements-in-http-trigger-scaling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markheath.net/post/the-case-for-durable-workflows" TargetMode="External"/><Relationship Id="rId4" Type="http://schemas.openxmlformats.org/officeDocument/2006/relationships/hyperlink" Target="https://azure.microsoft.com/en-us/resources/videos/azure-serverless-end-to-end-with-functions-logic-apps-and-event-grid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simonlamb.codes/" TargetMode="Externa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ANZ Unconference 2018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17492" y="4380988"/>
            <a:ext cx="5099681" cy="1059970"/>
          </a:xfrm>
        </p:spPr>
        <p:txBody>
          <a:bodyPr>
            <a:spAutoFit/>
          </a:bodyPr>
          <a:lstStyle/>
          <a:p>
            <a:pPr lvl="0"/>
            <a:r>
              <a:rPr lang="en-US" sz="2230"/>
              <a:t>20 – 21 November 2018</a:t>
            </a:r>
          </a:p>
          <a:p>
            <a:pPr lvl="0"/>
            <a:endParaRPr lang="en-US" sz="2230"/>
          </a:p>
          <a:p>
            <a:pPr lvl="0"/>
            <a:r>
              <a:rPr lang="en-US" sz="1593"/>
              <a:t>Marvel Stadium Melbourne </a:t>
            </a:r>
          </a:p>
        </p:txBody>
      </p:sp>
    </p:spTree>
    <p:extLst>
      <p:ext uri="{BB962C8B-B14F-4D97-AF65-F5344CB8AC3E}">
        <p14:creationId xmlns:p14="http://schemas.microsoft.com/office/powerpoint/2010/main" val="379377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E88FC2-0B8A-4A57-8A72-0AD6EE897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87" y="433344"/>
            <a:ext cx="9470370" cy="899665"/>
          </a:xfrm>
        </p:spPr>
        <p:txBody>
          <a:bodyPr/>
          <a:lstStyle/>
          <a:p>
            <a:r>
              <a:rPr lang="en-US" dirty="0"/>
              <a:t>Event Processing Architecture</a:t>
            </a:r>
            <a:endParaRPr lang="en-AU" dirty="0"/>
          </a:p>
        </p:txBody>
      </p:sp>
      <p:sp>
        <p:nvSpPr>
          <p:cNvPr id="418" name="Rounded Rectangle 3">
            <a:extLst>
              <a:ext uri="{FF2B5EF4-FFF2-40B4-BE49-F238E27FC236}">
                <a16:creationId xmlns:a16="http://schemas.microsoft.com/office/drawing/2014/main" id="{99269BAC-2D6E-4CB9-BE59-8CC4B514C333}"/>
              </a:ext>
            </a:extLst>
          </p:cNvPr>
          <p:cNvSpPr/>
          <p:nvPr/>
        </p:nvSpPr>
        <p:spPr bwMode="auto">
          <a:xfrm>
            <a:off x="676729" y="3987926"/>
            <a:ext cx="993292" cy="872159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93" rIns="0" bIns="37893" numCol="1" rtlCol="0" anchor="ctr" anchorCtr="0" compatLnSpc="1">
            <a:prstTxWarp prst="textNoShape">
              <a:avLst/>
            </a:prstTxWarp>
          </a:bodyPr>
          <a:lstStyle/>
          <a:p>
            <a:pPr algn="ctr" defTabSz="757634" fontAlgn="base">
              <a:spcBef>
                <a:spcPct val="0"/>
              </a:spcBef>
              <a:spcAft>
                <a:spcPct val="0"/>
              </a:spcAft>
            </a:pPr>
            <a:r>
              <a:rPr lang="en-US" sz="162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Event Source</a:t>
            </a:r>
          </a:p>
        </p:txBody>
      </p:sp>
      <p:sp>
        <p:nvSpPr>
          <p:cNvPr id="422" name="Rounded Rectangle 4">
            <a:extLst>
              <a:ext uri="{FF2B5EF4-FFF2-40B4-BE49-F238E27FC236}">
                <a16:creationId xmlns:a16="http://schemas.microsoft.com/office/drawing/2014/main" id="{BEF12729-A550-4522-9307-CECD27FC49F6}"/>
              </a:ext>
            </a:extLst>
          </p:cNvPr>
          <p:cNvSpPr/>
          <p:nvPr/>
        </p:nvSpPr>
        <p:spPr bwMode="auto">
          <a:xfrm>
            <a:off x="2314849" y="2873501"/>
            <a:ext cx="993292" cy="87215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93" rIns="0" bIns="37893" numCol="1" rtlCol="0" anchor="ctr" anchorCtr="0" compatLnSpc="1">
            <a:prstTxWarp prst="textNoShape">
              <a:avLst/>
            </a:prstTxWarp>
          </a:bodyPr>
          <a:lstStyle/>
          <a:p>
            <a:pPr algn="ctr" defTabSz="757634" fontAlgn="base">
              <a:spcBef>
                <a:spcPct val="0"/>
              </a:spcBef>
              <a:spcAft>
                <a:spcPct val="0"/>
              </a:spcAft>
            </a:pPr>
            <a:r>
              <a:rPr lang="en-US" sz="162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Event Broker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AD023ED1-39DF-4AB6-B3C2-655FDA55C542}"/>
              </a:ext>
            </a:extLst>
          </p:cNvPr>
          <p:cNvSpPr txBox="1"/>
          <p:nvPr/>
        </p:nvSpPr>
        <p:spPr>
          <a:xfrm>
            <a:off x="2129111" y="3745660"/>
            <a:ext cx="1703939" cy="1936941"/>
          </a:xfrm>
          <a:prstGeom prst="rect">
            <a:avLst/>
          </a:prstGeom>
          <a:noFill/>
        </p:spPr>
        <p:txBody>
          <a:bodyPr wrap="square" lIns="148590" tIns="118872" rIns="148590" bIns="118872" rtlCol="0">
            <a:spAutoFit/>
          </a:bodyPr>
          <a:lstStyle/>
          <a:p>
            <a:pPr marL="278606" indent="-278606">
              <a:lnSpc>
                <a:spcPct val="90000"/>
              </a:lnSpc>
              <a:spcAft>
                <a:spcPts val="488"/>
              </a:spcAft>
              <a:buAutoNum type="arabicPeriod"/>
            </a:pPr>
            <a:r>
              <a:rPr lang="en-US" sz="13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/ IoT Hubs</a:t>
            </a:r>
          </a:p>
          <a:p>
            <a:pPr marL="278606" indent="-278606">
              <a:lnSpc>
                <a:spcPct val="90000"/>
              </a:lnSpc>
              <a:spcAft>
                <a:spcPts val="488"/>
              </a:spcAft>
              <a:buAutoNum type="arabicPeriod"/>
            </a:pPr>
            <a:r>
              <a:rPr lang="en-US" sz="13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Service Bus Queue/Topic</a:t>
            </a:r>
          </a:p>
          <a:p>
            <a:pPr marL="278606" indent="-278606">
              <a:lnSpc>
                <a:spcPct val="90000"/>
              </a:lnSpc>
              <a:spcAft>
                <a:spcPts val="488"/>
              </a:spcAft>
              <a:buAutoNum type="arabicPeriod"/>
            </a:pPr>
            <a:r>
              <a:rPr lang="en-US" sz="13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Storage Queues</a:t>
            </a:r>
          </a:p>
          <a:p>
            <a:pPr marL="278606" indent="-278606">
              <a:lnSpc>
                <a:spcPct val="90000"/>
              </a:lnSpc>
              <a:spcAft>
                <a:spcPts val="488"/>
              </a:spcAft>
              <a:buAutoNum type="arabicPeriod"/>
            </a:pPr>
            <a:r>
              <a:rPr lang="en-US" sz="13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Grid</a:t>
            </a:r>
          </a:p>
          <a:p>
            <a:pPr marL="278606" indent="-278606">
              <a:lnSpc>
                <a:spcPct val="90000"/>
              </a:lnSpc>
              <a:spcAft>
                <a:spcPts val="488"/>
              </a:spcAft>
              <a:buAutoNum type="arabicPeriod"/>
            </a:pPr>
            <a:r>
              <a:rPr lang="en-US" sz="13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 </a:t>
            </a:r>
          </a:p>
        </p:txBody>
      </p:sp>
      <p:pic>
        <p:nvPicPr>
          <p:cNvPr id="434" name="Picture 433">
            <a:extLst>
              <a:ext uri="{FF2B5EF4-FFF2-40B4-BE49-F238E27FC236}">
                <a16:creationId xmlns:a16="http://schemas.microsoft.com/office/drawing/2014/main" id="{4D1E8E9B-71F6-44FE-BD90-02A7CBDB1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8250" b="90000" l="4500" r="93000">
                        <a14:foregroundMark x1="26750" y1="25000" x2="12750" y2="37750"/>
                        <a14:foregroundMark x1="14111" y1="54759" x2="14250" y2="56500"/>
                        <a14:foregroundMark x1="13457" y1="46582" x2="13470" y2="46750"/>
                        <a14:foregroundMark x1="13288" y1="44471" x2="13376" y2="45566"/>
                        <a14:foregroundMark x1="12750" y1="37750" x2="13267" y2="44208"/>
                        <a14:foregroundMark x1="14250" y1="56500" x2="29250" y2="72750"/>
                        <a14:foregroundMark x1="4500" y1="48000" x2="4500" y2="48000"/>
                        <a14:foregroundMark x1="69000" y1="73750" x2="93000" y2="50000"/>
                        <a14:foregroundMark x1="47500" y1="8250" x2="47500" y2="8250"/>
                        <a14:backgroundMark x1="11250" y1="49250" x2="11250" y2="49250"/>
                        <a14:backgroundMark x1="11250" y1="49250" x2="12250" y2="47250"/>
                        <a14:backgroundMark x1="12750" y1="46750" x2="13500" y2="46500"/>
                        <a14:backgroundMark x1="13750" y1="46750" x2="13750" y2="46750"/>
                        <a14:backgroundMark x1="13750" y1="46750" x2="14250" y2="54750"/>
                        <a14:backgroundMark x1="14250" y1="45750" x2="14750" y2="4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683" y="2725001"/>
            <a:ext cx="1169159" cy="1169159"/>
          </a:xfrm>
          <a:prstGeom prst="rect">
            <a:avLst/>
          </a:prstGeom>
        </p:spPr>
      </p:pic>
      <p:sp>
        <p:nvSpPr>
          <p:cNvPr id="435" name="TextBox 434">
            <a:extLst>
              <a:ext uri="{FF2B5EF4-FFF2-40B4-BE49-F238E27FC236}">
                <a16:creationId xmlns:a16="http://schemas.microsoft.com/office/drawing/2014/main" id="{5E2A3672-21A5-4110-A552-151965CA0640}"/>
              </a:ext>
            </a:extLst>
          </p:cNvPr>
          <p:cNvSpPr txBox="1"/>
          <p:nvPr/>
        </p:nvSpPr>
        <p:spPr>
          <a:xfrm>
            <a:off x="4162392" y="3890938"/>
            <a:ext cx="1703939" cy="420115"/>
          </a:xfrm>
          <a:prstGeom prst="rect">
            <a:avLst/>
          </a:prstGeom>
          <a:noFill/>
        </p:spPr>
        <p:txBody>
          <a:bodyPr wrap="square" lIns="148590" tIns="118872" rIns="148590" bIns="118872" rtlCol="0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</a:pPr>
            <a:r>
              <a:rPr lang="en-US" sz="13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</a:t>
            </a:r>
          </a:p>
        </p:txBody>
      </p:sp>
      <p:sp>
        <p:nvSpPr>
          <p:cNvPr id="436" name="Rounded Rectangle 9">
            <a:extLst>
              <a:ext uri="{FF2B5EF4-FFF2-40B4-BE49-F238E27FC236}">
                <a16:creationId xmlns:a16="http://schemas.microsoft.com/office/drawing/2014/main" id="{C337784D-A671-4993-AC43-1E33A47B2FD9}"/>
              </a:ext>
            </a:extLst>
          </p:cNvPr>
          <p:cNvSpPr/>
          <p:nvPr/>
        </p:nvSpPr>
        <p:spPr bwMode="auto">
          <a:xfrm>
            <a:off x="6381821" y="2873500"/>
            <a:ext cx="1242735" cy="87215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93" rIns="0" bIns="37893" numCol="1" rtlCol="0" anchor="ctr" anchorCtr="0" compatLnSpc="1">
            <a:prstTxWarp prst="textNoShape">
              <a:avLst/>
            </a:prstTxWarp>
          </a:bodyPr>
          <a:lstStyle/>
          <a:p>
            <a:pPr algn="ctr" defTabSz="757634" fontAlgn="base">
              <a:spcBef>
                <a:spcPct val="0"/>
              </a:spcBef>
              <a:spcAft>
                <a:spcPct val="0"/>
              </a:spcAft>
            </a:pPr>
            <a:r>
              <a:rPr lang="en-US" sz="162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Event Destination</a:t>
            </a:r>
          </a:p>
        </p:txBody>
      </p:sp>
      <p:cxnSp>
        <p:nvCxnSpPr>
          <p:cNvPr id="437" name="Straight Arrow Connector 436">
            <a:extLst>
              <a:ext uri="{FF2B5EF4-FFF2-40B4-BE49-F238E27FC236}">
                <a16:creationId xmlns:a16="http://schemas.microsoft.com/office/drawing/2014/main" id="{7BF51BE6-73A0-4E70-823A-BE01D0459D40}"/>
              </a:ext>
            </a:extLst>
          </p:cNvPr>
          <p:cNvCxnSpPr/>
          <p:nvPr/>
        </p:nvCxnSpPr>
        <p:spPr>
          <a:xfrm flipV="1">
            <a:off x="1479343" y="3390336"/>
            <a:ext cx="621817" cy="50382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Arrow Connector 437">
            <a:extLst>
              <a:ext uri="{FF2B5EF4-FFF2-40B4-BE49-F238E27FC236}">
                <a16:creationId xmlns:a16="http://schemas.microsoft.com/office/drawing/2014/main" id="{92E2266D-CB43-418A-AC30-BE02B407924D}"/>
              </a:ext>
            </a:extLst>
          </p:cNvPr>
          <p:cNvCxnSpPr>
            <a:cxnSpLocks/>
          </p:cNvCxnSpPr>
          <p:nvPr/>
        </p:nvCxnSpPr>
        <p:spPr>
          <a:xfrm>
            <a:off x="3515002" y="3309578"/>
            <a:ext cx="411854" cy="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id="{4D9A9E17-89F8-4793-95B2-5E83B7016867}"/>
              </a:ext>
            </a:extLst>
          </p:cNvPr>
          <p:cNvCxnSpPr>
            <a:cxnSpLocks/>
          </p:cNvCxnSpPr>
          <p:nvPr/>
        </p:nvCxnSpPr>
        <p:spPr>
          <a:xfrm flipV="1">
            <a:off x="5478256" y="3309578"/>
            <a:ext cx="776151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" name="TextBox 439">
            <a:extLst>
              <a:ext uri="{FF2B5EF4-FFF2-40B4-BE49-F238E27FC236}">
                <a16:creationId xmlns:a16="http://schemas.microsoft.com/office/drawing/2014/main" id="{9E71CAEC-BD8D-42CE-94B2-3A18A5CA446D}"/>
              </a:ext>
            </a:extLst>
          </p:cNvPr>
          <p:cNvSpPr txBox="1"/>
          <p:nvPr/>
        </p:nvSpPr>
        <p:spPr>
          <a:xfrm>
            <a:off x="6074950" y="3745659"/>
            <a:ext cx="1703939" cy="600164"/>
          </a:xfrm>
          <a:prstGeom prst="rect">
            <a:avLst/>
          </a:prstGeom>
          <a:noFill/>
        </p:spPr>
        <p:txBody>
          <a:bodyPr wrap="square" lIns="148590" tIns="118872" rIns="148590" bIns="118872" rtlCol="0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</a:pPr>
            <a:r>
              <a:rPr lang="en-US" sz="13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CosmosDB</a:t>
            </a:r>
            <a:r>
              <a:rPr lang="en-US" sz="13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SQL, etc.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847F84C0-144B-4C8C-97A2-5CA616C67392}"/>
              </a:ext>
            </a:extLst>
          </p:cNvPr>
          <p:cNvSpPr txBox="1"/>
          <p:nvPr/>
        </p:nvSpPr>
        <p:spPr>
          <a:xfrm>
            <a:off x="7778890" y="1068006"/>
            <a:ext cx="1839518" cy="1864100"/>
          </a:xfrm>
          <a:prstGeom prst="rect">
            <a:avLst/>
          </a:prstGeom>
          <a:noFill/>
        </p:spPr>
        <p:txBody>
          <a:bodyPr wrap="square" lIns="148590" tIns="118872" rIns="148590" bIns="118872" rtlCol="0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Events need to be processed coming in from an event source.</a:t>
            </a:r>
          </a:p>
          <a:p>
            <a:pPr>
              <a:lnSpc>
                <a:spcPct val="90000"/>
              </a:lnSpc>
              <a:spcAft>
                <a:spcPts val="488"/>
              </a:spcAft>
            </a:pP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488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Functions processes each event (individually or in batches) and pushes to the event destination</a:t>
            </a:r>
          </a:p>
        </p:txBody>
      </p:sp>
      <p:sp>
        <p:nvSpPr>
          <p:cNvPr id="442" name="Rectangle 55">
            <a:extLst>
              <a:ext uri="{FF2B5EF4-FFF2-40B4-BE49-F238E27FC236}">
                <a16:creationId xmlns:a16="http://schemas.microsoft.com/office/drawing/2014/main" id="{89C3161C-6777-4A98-953D-6503B930C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61270" y="320040"/>
            <a:ext cx="9383459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3" name="Straight Connector 57">
            <a:extLst>
              <a:ext uri="{FF2B5EF4-FFF2-40B4-BE49-F238E27FC236}">
                <a16:creationId xmlns:a16="http://schemas.microsoft.com/office/drawing/2014/main" id="{DA4A0F5F-3CA2-450A-8DAC-0B32E7860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81615" y="2057400"/>
            <a:ext cx="0" cy="2743200"/>
          </a:xfrm>
          <a:prstGeom prst="line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37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61270" y="320040"/>
            <a:ext cx="9383459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6DC1F3-8CAA-6F4F-8C4C-FAAEE3586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963877"/>
            <a:ext cx="28391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3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Key Considerations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81615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67776-FCDD-0B42-ADD1-39CED31DC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3025" y="963877"/>
            <a:ext cx="5181937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buNone/>
            </a:pPr>
            <a:r>
              <a:rPr lang="en-US" sz="2200" b="1" dirty="0">
                <a:solidFill>
                  <a:schemeClr val="tx1"/>
                </a:solidFill>
                <a:latin typeface="+mn-lt"/>
              </a:rPr>
              <a:t>Each Event Source provides a different guarantee.</a:t>
            </a:r>
          </a:p>
          <a:p>
            <a:pPr lvl="1" indent="-228600" defTabSz="9144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Ordered Processing – Azure Event Hubs</a:t>
            </a:r>
          </a:p>
          <a:p>
            <a:pPr lvl="1" indent="-228600" defTabSz="9144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Guaranteed Processing – Queues / Topics</a:t>
            </a:r>
          </a:p>
          <a:p>
            <a:pPr lvl="1" indent="-228600" defTabSz="9144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Very high throughput – Azure Event Hubs</a:t>
            </a:r>
          </a:p>
        </p:txBody>
      </p:sp>
    </p:spTree>
    <p:extLst>
      <p:ext uri="{BB962C8B-B14F-4D97-AF65-F5344CB8AC3E}">
        <p14:creationId xmlns:p14="http://schemas.microsoft.com/office/powerpoint/2010/main" val="250801554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E88FC2-0B8A-4A57-8A72-0AD6EE897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87" y="433344"/>
            <a:ext cx="9470370" cy="899665"/>
          </a:xfrm>
        </p:spPr>
        <p:txBody>
          <a:bodyPr/>
          <a:lstStyle/>
          <a:p>
            <a:r>
              <a:rPr lang="en-US" dirty="0"/>
              <a:t>Serverless API / Backend</a:t>
            </a:r>
            <a:endParaRPr lang="en-AU" dirty="0"/>
          </a:p>
        </p:txBody>
      </p:sp>
      <p:sp>
        <p:nvSpPr>
          <p:cNvPr id="30" name="Rounded Rectangle 3">
            <a:extLst>
              <a:ext uri="{FF2B5EF4-FFF2-40B4-BE49-F238E27FC236}">
                <a16:creationId xmlns:a16="http://schemas.microsoft.com/office/drawing/2014/main" id="{4D02B30D-A4AF-4828-A5E7-F7473A2256BE}"/>
              </a:ext>
            </a:extLst>
          </p:cNvPr>
          <p:cNvSpPr/>
          <p:nvPr/>
        </p:nvSpPr>
        <p:spPr bwMode="auto">
          <a:xfrm>
            <a:off x="537580" y="4100994"/>
            <a:ext cx="993292" cy="872159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93" rIns="0" bIns="37893" numCol="1" rtlCol="0" anchor="ctr" anchorCtr="0" compatLnSpc="1">
            <a:prstTxWarp prst="textNoShape">
              <a:avLst/>
            </a:prstTxWarp>
          </a:bodyPr>
          <a:lstStyle/>
          <a:p>
            <a:pPr algn="ctr" defTabSz="757634" fontAlgn="base">
              <a:spcBef>
                <a:spcPct val="0"/>
              </a:spcBef>
              <a:spcAft>
                <a:spcPct val="0"/>
              </a:spcAft>
            </a:pPr>
            <a:r>
              <a:rPr lang="en-US" sz="162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Client</a:t>
            </a:r>
          </a:p>
        </p:txBody>
      </p:sp>
      <p:sp>
        <p:nvSpPr>
          <p:cNvPr id="31" name="Rounded Rectangle 4">
            <a:extLst>
              <a:ext uri="{FF2B5EF4-FFF2-40B4-BE49-F238E27FC236}">
                <a16:creationId xmlns:a16="http://schemas.microsoft.com/office/drawing/2014/main" id="{01F47897-8571-4C3B-8CF9-AE715C2AD539}"/>
              </a:ext>
            </a:extLst>
          </p:cNvPr>
          <p:cNvSpPr/>
          <p:nvPr/>
        </p:nvSpPr>
        <p:spPr bwMode="auto">
          <a:xfrm>
            <a:off x="2093461" y="2938158"/>
            <a:ext cx="1306554" cy="87215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93" rIns="0" bIns="37893" numCol="1" rtlCol="0" anchor="ctr" anchorCtr="0" compatLnSpc="1">
            <a:prstTxWarp prst="textNoShape">
              <a:avLst/>
            </a:prstTxWarp>
          </a:bodyPr>
          <a:lstStyle/>
          <a:p>
            <a:pPr algn="ctr" defTabSz="757634" fontAlgn="base">
              <a:spcBef>
                <a:spcPct val="0"/>
              </a:spcBef>
              <a:spcAft>
                <a:spcPct val="0"/>
              </a:spcAft>
            </a:pPr>
            <a:r>
              <a:rPr lang="en-US" sz="162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Azure API Management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5D43F84-915F-4A98-A805-E51042D4B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8250" b="90000" l="4500" r="93000">
                        <a14:foregroundMark x1="26750" y1="25000" x2="12750" y2="37750"/>
                        <a14:foregroundMark x1="14111" y1="54759" x2="14250" y2="56500"/>
                        <a14:foregroundMark x1="13457" y1="46582" x2="13470" y2="46750"/>
                        <a14:foregroundMark x1="13288" y1="44471" x2="13376" y2="45566"/>
                        <a14:foregroundMark x1="12750" y1="37750" x2="13267" y2="44208"/>
                        <a14:foregroundMark x1="14250" y1="56500" x2="29250" y2="72750"/>
                        <a14:foregroundMark x1="4500" y1="48000" x2="4500" y2="48000"/>
                        <a14:foregroundMark x1="69000" y1="73750" x2="93000" y2="50000"/>
                        <a14:foregroundMark x1="47500" y1="8250" x2="47500" y2="8250"/>
                        <a14:backgroundMark x1="11250" y1="49250" x2="11250" y2="49250"/>
                        <a14:backgroundMark x1="11250" y1="49250" x2="12250" y2="47250"/>
                        <a14:backgroundMark x1="12750" y1="46750" x2="13500" y2="46500"/>
                        <a14:backgroundMark x1="13750" y1="46750" x2="13750" y2="46750"/>
                        <a14:backgroundMark x1="13750" y1="46750" x2="14250" y2="54750"/>
                        <a14:backgroundMark x1="14250" y1="45750" x2="14750" y2="4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612" y="2097987"/>
            <a:ext cx="825390" cy="8253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56E4345-F3F9-4A03-83A9-1EDB00A7B152}"/>
              </a:ext>
            </a:extLst>
          </p:cNvPr>
          <p:cNvSpPr txBox="1"/>
          <p:nvPr/>
        </p:nvSpPr>
        <p:spPr>
          <a:xfrm>
            <a:off x="4278769" y="2824926"/>
            <a:ext cx="1483964" cy="555280"/>
          </a:xfrm>
          <a:prstGeom prst="rect">
            <a:avLst/>
          </a:prstGeom>
          <a:noFill/>
        </p:spPr>
        <p:txBody>
          <a:bodyPr wrap="square" lIns="148590" tIns="118872" rIns="148590" bIns="118872" rtlCol="0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</a:pPr>
            <a:r>
              <a:rPr lang="en-US" sz="113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 POST /</a:t>
            </a:r>
            <a:r>
              <a:rPr lang="en-US" sz="1138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routeA</a:t>
            </a:r>
            <a:endParaRPr lang="en-US" sz="1138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4" name="Rounded Rectangle 9">
            <a:extLst>
              <a:ext uri="{FF2B5EF4-FFF2-40B4-BE49-F238E27FC236}">
                <a16:creationId xmlns:a16="http://schemas.microsoft.com/office/drawing/2014/main" id="{52D545AE-E782-4BDB-A3EB-A85964256AED}"/>
              </a:ext>
            </a:extLst>
          </p:cNvPr>
          <p:cNvSpPr/>
          <p:nvPr/>
        </p:nvSpPr>
        <p:spPr bwMode="auto">
          <a:xfrm>
            <a:off x="6411635" y="2954256"/>
            <a:ext cx="1090198" cy="87215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7893" rIns="0" bIns="37893" numCol="1" rtlCol="0" anchor="ctr" anchorCtr="0" compatLnSpc="1">
            <a:prstTxWarp prst="textNoShape">
              <a:avLst/>
            </a:prstTxWarp>
          </a:bodyPr>
          <a:lstStyle/>
          <a:p>
            <a:pPr algn="ctr" defTabSz="757634" fontAlgn="base">
              <a:spcBef>
                <a:spcPct val="0"/>
              </a:spcBef>
              <a:spcAft>
                <a:spcPct val="0"/>
              </a:spcAft>
            </a:pPr>
            <a:r>
              <a:rPr lang="en-US" sz="162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Data Source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EC52F8-4E61-4AB0-B272-9B5A0DC47C7F}"/>
              </a:ext>
            </a:extLst>
          </p:cNvPr>
          <p:cNvCxnSpPr/>
          <p:nvPr/>
        </p:nvCxnSpPr>
        <p:spPr>
          <a:xfrm flipV="1">
            <a:off x="1330884" y="3484103"/>
            <a:ext cx="621817" cy="50382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9A8C34-A5BE-4AD5-BA07-C0425CEF0D0E}"/>
              </a:ext>
            </a:extLst>
          </p:cNvPr>
          <p:cNvCxnSpPr>
            <a:cxnSpLocks/>
          </p:cNvCxnSpPr>
          <p:nvPr/>
        </p:nvCxnSpPr>
        <p:spPr>
          <a:xfrm>
            <a:off x="3562425" y="3435565"/>
            <a:ext cx="613742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E50BF78-2B2C-4187-9002-E2DFE25A8726}"/>
              </a:ext>
            </a:extLst>
          </p:cNvPr>
          <p:cNvSpPr txBox="1"/>
          <p:nvPr/>
        </p:nvSpPr>
        <p:spPr>
          <a:xfrm>
            <a:off x="6104764" y="3890938"/>
            <a:ext cx="1703939" cy="600164"/>
          </a:xfrm>
          <a:prstGeom prst="rect">
            <a:avLst/>
          </a:prstGeom>
          <a:noFill/>
        </p:spPr>
        <p:txBody>
          <a:bodyPr wrap="square" lIns="148590" tIns="118872" rIns="148590" bIns="118872" rtlCol="0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</a:pPr>
            <a:r>
              <a:rPr lang="en-US" sz="13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CosmosDB</a:t>
            </a:r>
            <a:r>
              <a:rPr lang="en-US" sz="13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SQL, etc.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C0F6EF-546B-49BE-B934-A8EC21DDB25E}"/>
              </a:ext>
            </a:extLst>
          </p:cNvPr>
          <p:cNvSpPr txBox="1"/>
          <p:nvPr/>
        </p:nvSpPr>
        <p:spPr>
          <a:xfrm>
            <a:off x="7464425" y="1749421"/>
            <a:ext cx="2306016" cy="1140312"/>
          </a:xfrm>
          <a:prstGeom prst="rect">
            <a:avLst/>
          </a:prstGeom>
          <a:noFill/>
        </p:spPr>
        <p:txBody>
          <a:bodyPr wrap="square" lIns="148590" tIns="118872" rIns="148590" bIns="118872" rtlCol="0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</a:pPr>
            <a:r>
              <a:rPr lang="en-US" sz="13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Need to expose an endpoint that can return data to the client in the form of an API or application backend.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6DF94FE-5A1B-4EA6-9820-2C20B28A2EE8}"/>
              </a:ext>
            </a:extLst>
          </p:cNvPr>
          <p:cNvCxnSpPr/>
          <p:nvPr/>
        </p:nvCxnSpPr>
        <p:spPr>
          <a:xfrm>
            <a:off x="5562804" y="3458079"/>
            <a:ext cx="68642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ED30FE05-BD50-46B7-B787-9F3F41AB7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8250" b="90000" l="4500" r="93000">
                        <a14:foregroundMark x1="26750" y1="25000" x2="12750" y2="37750"/>
                        <a14:foregroundMark x1="14111" y1="54759" x2="14250" y2="56500"/>
                        <a14:foregroundMark x1="13457" y1="46582" x2="13470" y2="46750"/>
                        <a14:foregroundMark x1="13288" y1="44471" x2="13376" y2="45566"/>
                        <a14:foregroundMark x1="12750" y1="37750" x2="13267" y2="44208"/>
                        <a14:foregroundMark x1="14250" y1="56500" x2="29250" y2="72750"/>
                        <a14:foregroundMark x1="4500" y1="48000" x2="4500" y2="48000"/>
                        <a14:foregroundMark x1="69000" y1="73750" x2="93000" y2="50000"/>
                        <a14:foregroundMark x1="47500" y1="8250" x2="47500" y2="8250"/>
                        <a14:backgroundMark x1="11250" y1="49250" x2="11250" y2="49250"/>
                        <a14:backgroundMark x1="11250" y1="49250" x2="12250" y2="47250"/>
                        <a14:backgroundMark x1="12750" y1="46750" x2="13500" y2="46500"/>
                        <a14:backgroundMark x1="13750" y1="46750" x2="13750" y2="46750"/>
                        <a14:backgroundMark x1="13750" y1="46750" x2="14250" y2="54750"/>
                        <a14:backgroundMark x1="14250" y1="45750" x2="14750" y2="4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081" y="3397622"/>
            <a:ext cx="825390" cy="82539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024EA69-2FD2-4614-BEC1-9287679D2359}"/>
              </a:ext>
            </a:extLst>
          </p:cNvPr>
          <p:cNvSpPr txBox="1"/>
          <p:nvPr/>
        </p:nvSpPr>
        <p:spPr>
          <a:xfrm>
            <a:off x="4303242" y="4081796"/>
            <a:ext cx="1852762" cy="619400"/>
          </a:xfrm>
          <a:prstGeom prst="rect">
            <a:avLst/>
          </a:prstGeom>
          <a:noFill/>
        </p:spPr>
        <p:txBody>
          <a:bodyPr wrap="square" lIns="148590" tIns="118872" rIns="148590" bIns="118872" rtlCol="0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</a:pPr>
            <a:r>
              <a:rPr lang="en-US" sz="113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</a:t>
            </a:r>
          </a:p>
          <a:p>
            <a:pPr>
              <a:lnSpc>
                <a:spcPct val="90000"/>
              </a:lnSpc>
              <a:spcAft>
                <a:spcPts val="488"/>
              </a:spcAft>
            </a:pPr>
            <a:r>
              <a:rPr lang="en-US" sz="113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/</a:t>
            </a:r>
            <a:r>
              <a:rPr lang="en-US" sz="1138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routeA</a:t>
            </a:r>
            <a:endParaRPr lang="en-US" sz="1138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994BD78-AE29-40B7-A2DA-BE802DAAD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8250" b="90000" l="4500" r="93000">
                        <a14:foregroundMark x1="26750" y1="25000" x2="12750" y2="37750"/>
                        <a14:foregroundMark x1="14111" y1="54759" x2="14250" y2="56500"/>
                        <a14:foregroundMark x1="13457" y1="46582" x2="13470" y2="46750"/>
                        <a14:foregroundMark x1="13288" y1="44471" x2="13376" y2="45566"/>
                        <a14:foregroundMark x1="12750" y1="37750" x2="13267" y2="44208"/>
                        <a14:foregroundMark x1="14250" y1="56500" x2="29250" y2="72750"/>
                        <a14:foregroundMark x1="4500" y1="48000" x2="4500" y2="48000"/>
                        <a14:foregroundMark x1="69000" y1="73750" x2="93000" y2="50000"/>
                        <a14:foregroundMark x1="47500" y1="8250" x2="47500" y2="8250"/>
                        <a14:backgroundMark x1="11250" y1="49250" x2="11250" y2="49250"/>
                        <a14:backgroundMark x1="11250" y1="49250" x2="12250" y2="47250"/>
                        <a14:backgroundMark x1="12750" y1="46750" x2="13500" y2="46500"/>
                        <a14:backgroundMark x1="13750" y1="46750" x2="13750" y2="46750"/>
                        <a14:backgroundMark x1="13750" y1="46750" x2="14250" y2="54750"/>
                        <a14:backgroundMark x1="14250" y1="45750" x2="14750" y2="4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82" y="4705860"/>
            <a:ext cx="825390" cy="82539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1C89391-7BC1-4EDA-B770-7DD9983AAF0E}"/>
              </a:ext>
            </a:extLst>
          </p:cNvPr>
          <p:cNvSpPr txBox="1"/>
          <p:nvPr/>
        </p:nvSpPr>
        <p:spPr>
          <a:xfrm>
            <a:off x="4278768" y="5402743"/>
            <a:ext cx="1468593" cy="619400"/>
          </a:xfrm>
          <a:prstGeom prst="rect">
            <a:avLst/>
          </a:prstGeom>
          <a:noFill/>
        </p:spPr>
        <p:txBody>
          <a:bodyPr wrap="square" lIns="148590" tIns="118872" rIns="148590" bIns="118872" rtlCol="0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</a:pPr>
            <a:r>
              <a:rPr lang="en-US" sz="113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</a:t>
            </a:r>
          </a:p>
          <a:p>
            <a:pPr>
              <a:lnSpc>
                <a:spcPct val="90000"/>
              </a:lnSpc>
              <a:spcAft>
                <a:spcPts val="488"/>
              </a:spcAft>
            </a:pPr>
            <a:r>
              <a:rPr lang="en-US" sz="113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/</a:t>
            </a:r>
            <a:r>
              <a:rPr lang="en-US" sz="1138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routeB</a:t>
            </a:r>
            <a:endParaRPr lang="en-US" sz="1138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7AE1EBE-46D1-40C4-A0F5-2D7C7C1664F6}"/>
              </a:ext>
            </a:extLst>
          </p:cNvPr>
          <p:cNvSpPr/>
          <p:nvPr/>
        </p:nvSpPr>
        <p:spPr bwMode="auto">
          <a:xfrm>
            <a:off x="4158753" y="2035442"/>
            <a:ext cx="1437335" cy="2677591"/>
          </a:xfrm>
          <a:prstGeom prst="rect">
            <a:avLst/>
          </a:prstGeom>
          <a:noFill/>
          <a:ln>
            <a:prstDash val="sysDash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37893" rIns="0" bIns="37893" numCol="1" rtlCol="0" anchor="ctr" anchorCtr="0" compatLnSpc="1">
            <a:prstTxWarp prst="textNoShape">
              <a:avLst/>
            </a:prstTxWarp>
          </a:bodyPr>
          <a:lstStyle/>
          <a:p>
            <a:pPr algn="ctr" defTabSz="757634" fontAlgn="base">
              <a:spcBef>
                <a:spcPct val="0"/>
              </a:spcBef>
              <a:spcAft>
                <a:spcPct val="0"/>
              </a:spcAft>
            </a:pPr>
            <a:endParaRPr lang="en-US" sz="162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6" name="Rectangle 55">
            <a:extLst>
              <a:ext uri="{FF2B5EF4-FFF2-40B4-BE49-F238E27FC236}">
                <a16:creationId xmlns:a16="http://schemas.microsoft.com/office/drawing/2014/main" id="{3C09789A-D46C-4261-8F04-E2AD68DDE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61270" y="320040"/>
            <a:ext cx="9383459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57">
            <a:extLst>
              <a:ext uri="{FF2B5EF4-FFF2-40B4-BE49-F238E27FC236}">
                <a16:creationId xmlns:a16="http://schemas.microsoft.com/office/drawing/2014/main" id="{9F8E9DA3-0C2C-4AF8-BEC7-A34C7F2ED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81615" y="2057400"/>
            <a:ext cx="0" cy="2743200"/>
          </a:xfrm>
          <a:prstGeom prst="line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66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61270" y="320040"/>
            <a:ext cx="9383459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6DC1F3-8CAA-6F4F-8C4C-FAAEE3586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963877"/>
            <a:ext cx="28391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3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Key Considerations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81615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67776-FCDD-0B42-ADD1-39CED31DC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3025" y="963877"/>
            <a:ext cx="5181937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spcAft>
                <a:spcPts val="6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API Management provides abstraction + a bunch of other niceties</a:t>
            </a:r>
          </a:p>
          <a:p>
            <a:pPr lvl="1" indent="-228600" defTabSz="9144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Authentication</a:t>
            </a:r>
          </a:p>
          <a:p>
            <a:pPr lvl="1" indent="-228600" defTabSz="9144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Policies / Traffic Routing</a:t>
            </a:r>
          </a:p>
          <a:p>
            <a:pPr lvl="1" indent="-228600" defTabSz="9144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Monitoring</a:t>
            </a:r>
          </a:p>
          <a:p>
            <a:pPr lvl="1" indent="-228600" defTabSz="9144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Versioning</a:t>
            </a:r>
          </a:p>
          <a:p>
            <a:pPr lvl="1" indent="-228600" defTabSz="9144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Documentation</a:t>
            </a:r>
          </a:p>
          <a:p>
            <a:pPr marL="0" indent="0" defTabSz="91440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Proxies can act as “API-M light”, but for enterprise scenarios recommend API-M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0" indent="0" defTabSz="914400">
              <a:spcAft>
                <a:spcPts val="6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Logic Apps and/or Durable can orchestrate complex processing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8435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DF7EC8-E374-475D-A6FE-480E0196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9227" y="965199"/>
            <a:ext cx="5497439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9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Rubbing a little DevOps on it…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74222-3FBA-48D9-BD15-DE10CC48D0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1396" y="965198"/>
            <a:ext cx="2200199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Bef>
                <a:spcPts val="1000"/>
              </a:spcBef>
            </a:pPr>
            <a:r>
              <a:rPr lang="en-US" sz="1800" kern="12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2986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4">
            <a:extLst>
              <a:ext uri="{FF2B5EF4-FFF2-40B4-BE49-F238E27FC236}">
                <a16:creationId xmlns:a16="http://schemas.microsoft.com/office/drawing/2014/main" id="{D6293884-11ED-4D59-B7A6-C6EA33334F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7" r="866" b="-1"/>
          <a:stretch/>
        </p:blipFill>
        <p:spPr>
          <a:xfrm>
            <a:off x="20" y="1"/>
            <a:ext cx="9905980" cy="6857999"/>
          </a:xfrm>
          <a:prstGeom prst="rect">
            <a:avLst/>
          </a:prstGeom>
        </p:spPr>
      </p:pic>
      <p:sp>
        <p:nvSpPr>
          <p:cNvPr id="14" name="Title 9">
            <a:extLst>
              <a:ext uri="{FF2B5EF4-FFF2-40B4-BE49-F238E27FC236}">
                <a16:creationId xmlns:a16="http://schemas.microsoft.com/office/drawing/2014/main" id="{E1301243-2481-4697-B338-4BC09A146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4721" y="1200152"/>
            <a:ext cx="560395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7200">
                <a:solidFill>
                  <a:srgbClr val="FFFFFF"/>
                </a:solidFill>
                <a:ea typeface="+mj-ea"/>
                <a:cs typeface="+mj-cs"/>
              </a:rPr>
              <a:t>Serverless Orchestration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678443-768D-47B9-B481-584C1E6A9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94" y="1200152"/>
            <a:ext cx="2288435" cy="4457696"/>
          </a:xfrm>
        </p:spPr>
        <p:txBody>
          <a:bodyPr anchor="ctr">
            <a:normAutofit/>
          </a:bodyPr>
          <a:lstStyle/>
          <a:p>
            <a:pPr algn="r"/>
            <a:r>
              <a:rPr lang="en-AU" sz="2500" b="1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Flow</a:t>
            </a:r>
          </a:p>
          <a:p>
            <a:pPr algn="r"/>
            <a:r>
              <a:rPr lang="en-AU" sz="2500" b="1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Logic Apps</a:t>
            </a:r>
          </a:p>
          <a:p>
            <a:pPr algn="r"/>
            <a:r>
              <a:rPr lang="en-AU" sz="2500" b="1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Durable Functions</a:t>
            </a:r>
            <a:endParaRPr lang="en-AU" sz="2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193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016AD47B-1A4B-40BD-BAB1-1F7959BA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836" y="785611"/>
            <a:ext cx="4868939" cy="131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dirty="0">
                <a:solidFill>
                  <a:schemeClr val="tx1"/>
                </a:solidFill>
                <a:ea typeface="+mj-ea"/>
                <a:cs typeface="+mj-cs"/>
              </a:rPr>
              <a:t>Flow &amp; Logic Apps. The accessible options… </a:t>
            </a:r>
          </a:p>
        </p:txBody>
      </p:sp>
      <p:sp>
        <p:nvSpPr>
          <p:cNvPr id="63" name="Rectangle 63">
            <a:extLst>
              <a:ext uri="{FF2B5EF4-FFF2-40B4-BE49-F238E27FC236}">
                <a16:creationId xmlns:a16="http://schemas.microsoft.com/office/drawing/2014/main" id="{85EE8969-963B-4684-B457-EC3E23FEE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3781614" cy="6861717"/>
          </a:xfrm>
          <a:prstGeom prst="rect">
            <a:avLst/>
          </a:prstGeom>
          <a:solidFill>
            <a:srgbClr val="3A4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ounded Rectangle 13">
            <a:extLst>
              <a:ext uri="{FF2B5EF4-FFF2-40B4-BE49-F238E27FC236}">
                <a16:creationId xmlns:a16="http://schemas.microsoft.com/office/drawing/2014/main" id="{FF6CD192-AEC2-4532-8B04-F0222376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032" y="986164"/>
            <a:ext cx="2741322" cy="4358546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BFA9AF-E1B9-438D-9E8E-3269CF2AFD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3846" r="-3" b="238"/>
          <a:stretch/>
        </p:blipFill>
        <p:spPr>
          <a:xfrm>
            <a:off x="804350" y="2270761"/>
            <a:ext cx="2177290" cy="1836889"/>
          </a:xfrm>
          <a:prstGeom prst="rect">
            <a:avLst/>
          </a:prstGeom>
        </p:spPr>
      </p:pic>
      <p:cxnSp>
        <p:nvCxnSpPr>
          <p:cNvPr id="71" name="Straight Connector 67">
            <a:extLst>
              <a:ext uri="{FF2B5EF4-FFF2-40B4-BE49-F238E27FC236}">
                <a16:creationId xmlns:a16="http://schemas.microsoft.com/office/drawing/2014/main" id="{ED22D97A-9000-40A1-A671-A23DB8BF9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0923" y="2422200"/>
            <a:ext cx="44577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3991251F-1C21-4A4F-8338-E76145EEEFB6}"/>
              </a:ext>
            </a:extLst>
          </p:cNvPr>
          <p:cNvSpPr txBox="1">
            <a:spLocks/>
          </p:cNvSpPr>
          <p:nvPr/>
        </p:nvSpPr>
        <p:spPr>
          <a:xfrm>
            <a:off x="4107153" y="2743937"/>
            <a:ext cx="4994497" cy="310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7429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23" b="0" kern="1200" cap="none" spc="-8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  <a:cs typeface="+mn-cs"/>
              </a:rPr>
              <a:t>Designer-first integration services that enable the creation of workflows.</a:t>
            </a:r>
          </a:p>
          <a:p>
            <a:pPr marL="285750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  <a:cs typeface="+mn-cs"/>
              </a:rPr>
              <a:t>Connectors for integrating with external apps/services can be shared between Flow and Logic Apps.</a:t>
            </a:r>
          </a:p>
        </p:txBody>
      </p:sp>
    </p:spTree>
    <p:extLst>
      <p:ext uri="{BB962C8B-B14F-4D97-AF65-F5344CB8AC3E}">
        <p14:creationId xmlns:p14="http://schemas.microsoft.com/office/powerpoint/2010/main" val="195737571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61270" y="320040"/>
            <a:ext cx="9383459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A425D2-09CB-4D61-A243-E9449E942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963877"/>
            <a:ext cx="28391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Microsoft Logic Apps</a:t>
            </a:r>
          </a:p>
        </p:txBody>
      </p: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81615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93316A-AE9D-488B-98AA-76B29F092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3025" y="963877"/>
            <a:ext cx="5181937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Create, test and distribute from within the browser or from within Visual Studio/Visual Studio Code. 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Supports DevOps activities (Versions control, testing, automation,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800696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5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61270" y="320040"/>
            <a:ext cx="9383459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016AD47B-1A4B-40BD-BAB1-1F7959BA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963877"/>
            <a:ext cx="28391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Microsoft Flow</a:t>
            </a:r>
          </a:p>
        </p:txBody>
      </p:sp>
      <p:cxnSp>
        <p:nvCxnSpPr>
          <p:cNvPr id="54" name="Straight Connector 57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81615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6F954C-1BA9-47D6-BC02-992272D825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3025" y="963877"/>
            <a:ext cx="5181937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Flow is built on top of Microsoft Logic Apps.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Create, test and distribute from within the browser.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No DevOps support (Versions control, testing, automation,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94192946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016AD47B-1A4B-40BD-BAB1-1F7959BA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836" y="785611"/>
            <a:ext cx="4868939" cy="131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dirty="0">
                <a:solidFill>
                  <a:schemeClr val="tx1"/>
                </a:solidFill>
                <a:ea typeface="+mj-ea"/>
                <a:cs typeface="+mj-cs"/>
              </a:rPr>
              <a:t>Durable Functions</a:t>
            </a:r>
          </a:p>
        </p:txBody>
      </p:sp>
      <p:sp>
        <p:nvSpPr>
          <p:cNvPr id="63" name="Rectangle 63">
            <a:extLst>
              <a:ext uri="{FF2B5EF4-FFF2-40B4-BE49-F238E27FC236}">
                <a16:creationId xmlns:a16="http://schemas.microsoft.com/office/drawing/2014/main" id="{85EE8969-963B-4684-B457-EC3E23FEE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3781614" cy="6861717"/>
          </a:xfrm>
          <a:prstGeom prst="rect">
            <a:avLst/>
          </a:prstGeom>
          <a:solidFill>
            <a:srgbClr val="194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ounded Rectangle 13">
            <a:extLst>
              <a:ext uri="{FF2B5EF4-FFF2-40B4-BE49-F238E27FC236}">
                <a16:creationId xmlns:a16="http://schemas.microsoft.com/office/drawing/2014/main" id="{FF6CD192-AEC2-4532-8B04-F0222376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032" y="986164"/>
            <a:ext cx="2741322" cy="4358546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Connector 67">
            <a:extLst>
              <a:ext uri="{FF2B5EF4-FFF2-40B4-BE49-F238E27FC236}">
                <a16:creationId xmlns:a16="http://schemas.microsoft.com/office/drawing/2014/main" id="{ED22D97A-9000-40A1-A671-A23DB8BF9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0923" y="2422200"/>
            <a:ext cx="44577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3991251F-1C21-4A4F-8338-E76145EEEFB6}"/>
              </a:ext>
            </a:extLst>
          </p:cNvPr>
          <p:cNvSpPr txBox="1">
            <a:spLocks/>
          </p:cNvSpPr>
          <p:nvPr/>
        </p:nvSpPr>
        <p:spPr>
          <a:xfrm>
            <a:off x="4107153" y="2743937"/>
            <a:ext cx="4994497" cy="310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7429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23" b="0" kern="1200" cap="none" spc="-8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+mn-lt"/>
                <a:cs typeface="+mn-cs"/>
              </a:rPr>
              <a:t>Client Function – The triggered function that will create new instances of the orchestration.</a:t>
            </a:r>
          </a:p>
          <a:p>
            <a:pPr marL="285750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+mn-lt"/>
                <a:cs typeface="+mn-cs"/>
              </a:rPr>
              <a:t>Orchestrator Function – The heart of the function that describes which actions are execution and in what order.</a:t>
            </a:r>
          </a:p>
          <a:p>
            <a:pPr marL="285750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+mn-lt"/>
                <a:cs typeface="+mn-cs"/>
              </a:rPr>
              <a:t>Activity Function – The basic unit of work in a durable orchestration.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07AE26-D758-432F-BA12-9384A9ACA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9" y="2743937"/>
            <a:ext cx="2491294" cy="76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1419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4">
            <a:extLst>
              <a:ext uri="{FF2B5EF4-FFF2-40B4-BE49-F238E27FC236}">
                <a16:creationId xmlns:a16="http://schemas.microsoft.com/office/drawing/2014/main" id="{D6293884-11ED-4D59-B7A6-C6EA33334F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7" r="866" b="-1"/>
          <a:stretch/>
        </p:blipFill>
        <p:spPr>
          <a:xfrm>
            <a:off x="20" y="1"/>
            <a:ext cx="9905980" cy="6857999"/>
          </a:xfrm>
          <a:prstGeom prst="rect">
            <a:avLst/>
          </a:prstGeom>
        </p:spPr>
      </p:pic>
      <p:sp>
        <p:nvSpPr>
          <p:cNvPr id="14" name="Title 9">
            <a:extLst>
              <a:ext uri="{FF2B5EF4-FFF2-40B4-BE49-F238E27FC236}">
                <a16:creationId xmlns:a16="http://schemas.microsoft.com/office/drawing/2014/main" id="{E1301243-2481-4697-B338-4BC09A146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2"/>
            <a:ext cx="7429500" cy="2900518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dirty="0">
                <a:solidFill>
                  <a:srgbClr val="FFFFFF"/>
                </a:solidFill>
                <a:ea typeface="+mj-ea"/>
                <a:cs typeface="+mj-cs"/>
              </a:rPr>
              <a:t>Microsoft Azure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678443-768D-47B9-B481-584C1E6A9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4159404"/>
            <a:ext cx="7429500" cy="1098395"/>
          </a:xfrm>
        </p:spPr>
        <p:txBody>
          <a:bodyPr>
            <a:normAutofit/>
          </a:bodyPr>
          <a:lstStyle/>
          <a:p>
            <a:r>
              <a:rPr lang="en-AU" sz="2000" b="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Going Serverless</a:t>
            </a:r>
          </a:p>
          <a:p>
            <a:r>
              <a:rPr lang="en-AU" sz="1600" dirty="0">
                <a:solidFill>
                  <a:srgbClr val="FFFFFF"/>
                </a:solidFill>
              </a:rPr>
              <a:t>Simon Lamb</a:t>
            </a:r>
          </a:p>
        </p:txBody>
      </p:sp>
    </p:spTree>
    <p:extLst>
      <p:ext uri="{BB962C8B-B14F-4D97-AF65-F5344CB8AC3E}">
        <p14:creationId xmlns:p14="http://schemas.microsoft.com/office/powerpoint/2010/main" val="264613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2">
            <a:extLst>
              <a:ext uri="{FF2B5EF4-FFF2-40B4-BE49-F238E27FC236}">
                <a16:creationId xmlns:a16="http://schemas.microsoft.com/office/drawing/2014/main" id="{1772E729-3599-4E78-B24C-19409B06B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87" y="433344"/>
            <a:ext cx="9470370" cy="899665"/>
          </a:xfrm>
        </p:spPr>
        <p:txBody>
          <a:bodyPr/>
          <a:lstStyle/>
          <a:p>
            <a:r>
              <a:rPr lang="en-US" dirty="0"/>
              <a:t>Solving practical problems…</a:t>
            </a:r>
            <a:endParaRPr lang="en-AU" dirty="0"/>
          </a:p>
        </p:txBody>
      </p:sp>
      <p:pic>
        <p:nvPicPr>
          <p:cNvPr id="37" name="Content Placeholder 5">
            <a:extLst>
              <a:ext uri="{FF2B5EF4-FFF2-40B4-BE49-F238E27FC236}">
                <a16:creationId xmlns:a16="http://schemas.microsoft.com/office/drawing/2014/main" id="{9FC39A57-1CCB-4D02-92D0-23A4CE8F4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46" y="3656799"/>
            <a:ext cx="1194914" cy="1194914"/>
          </a:xfr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56A6652-5517-4BDD-8816-1590989F9C42}"/>
              </a:ext>
            </a:extLst>
          </p:cNvPr>
          <p:cNvGrpSpPr/>
          <p:nvPr/>
        </p:nvGrpSpPr>
        <p:grpSpPr>
          <a:xfrm>
            <a:off x="583213" y="1918052"/>
            <a:ext cx="3658126" cy="920398"/>
            <a:chOff x="717800" y="1569372"/>
            <a:chExt cx="4502309" cy="113279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DFEC172-6EAD-4AD8-9D89-175D46961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785" y="2039290"/>
              <a:ext cx="662879" cy="662879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B0C5448-A177-4DB0-A202-F1834E788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01600" y="2039289"/>
              <a:ext cx="662879" cy="662879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9918BC9-4470-44AD-A4F4-3F943B7BD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79415" y="2039290"/>
              <a:ext cx="662879" cy="662879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D83E2FB-1778-4D9B-949B-66EE41BF8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57230" y="2039289"/>
              <a:ext cx="662879" cy="662879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1368922-9C4C-4B28-A9EF-C0829EF6712E}"/>
                </a:ext>
              </a:extLst>
            </p:cNvPr>
            <p:cNvSpPr/>
            <p:nvPr/>
          </p:nvSpPr>
          <p:spPr>
            <a:xfrm>
              <a:off x="1416973" y="2039289"/>
              <a:ext cx="554318" cy="233329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>
                <a:defRPr/>
              </a:pPr>
              <a:endParaRPr lang="en-US" sz="146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1BCF98F-2491-4250-9F79-8E020DBB6A76}"/>
                </a:ext>
              </a:extLst>
            </p:cNvPr>
            <p:cNvSpPr/>
            <p:nvPr/>
          </p:nvSpPr>
          <p:spPr>
            <a:xfrm>
              <a:off x="2694788" y="2039288"/>
              <a:ext cx="554318" cy="233329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>
                <a:defRPr/>
              </a:pPr>
              <a:endParaRPr lang="en-US" sz="146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A70DA20F-987B-45C0-9C1C-9FF91CF93863}"/>
                </a:ext>
              </a:extLst>
            </p:cNvPr>
            <p:cNvSpPr/>
            <p:nvPr/>
          </p:nvSpPr>
          <p:spPr>
            <a:xfrm>
              <a:off x="3972603" y="2039288"/>
              <a:ext cx="554318" cy="233329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>
                <a:defRPr/>
              </a:pPr>
              <a:endParaRPr lang="en-US" sz="146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6E04D1A6-6A1D-42B3-BC40-D9DE14F27BD7}"/>
                </a:ext>
              </a:extLst>
            </p:cNvPr>
            <p:cNvSpPr/>
            <p:nvPr/>
          </p:nvSpPr>
          <p:spPr>
            <a:xfrm flipH="1">
              <a:off x="3942294" y="2370728"/>
              <a:ext cx="554318" cy="233329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>
                <a:defRPr/>
              </a:pPr>
              <a:endParaRPr lang="en-US" sz="146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880ADB47-3DDD-4902-A567-6D1EEBD3C461}"/>
                </a:ext>
              </a:extLst>
            </p:cNvPr>
            <p:cNvSpPr/>
            <p:nvPr/>
          </p:nvSpPr>
          <p:spPr>
            <a:xfrm flipH="1">
              <a:off x="2664479" y="2370727"/>
              <a:ext cx="554318" cy="233329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>
                <a:defRPr/>
              </a:pPr>
              <a:endParaRPr lang="en-US" sz="146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6B0751D9-3268-432C-A786-3DF6C743425C}"/>
                </a:ext>
              </a:extLst>
            </p:cNvPr>
            <p:cNvSpPr/>
            <p:nvPr/>
          </p:nvSpPr>
          <p:spPr>
            <a:xfrm flipH="1">
              <a:off x="1386664" y="2370727"/>
              <a:ext cx="554318" cy="233329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>
                <a:defRPr/>
              </a:pPr>
              <a:endParaRPr lang="en-US" sz="146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709886-9F13-4BB7-BCCD-1DFF9B8D9537}"/>
                </a:ext>
              </a:extLst>
            </p:cNvPr>
            <p:cNvSpPr txBox="1"/>
            <p:nvPr/>
          </p:nvSpPr>
          <p:spPr>
            <a:xfrm>
              <a:off x="717800" y="1569372"/>
              <a:ext cx="1878622" cy="39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42950">
                <a:defRPr/>
              </a:pPr>
              <a:r>
                <a:rPr lang="en-US" sz="1463">
                  <a:solidFill>
                    <a:prstClr val="black"/>
                  </a:solidFill>
                  <a:latin typeface="Calibri" panose="020F0502020204030204"/>
                </a:rPr>
                <a:t>Function chaining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A7CFADB-A063-457B-BF06-604A9FF23C67}"/>
              </a:ext>
            </a:extLst>
          </p:cNvPr>
          <p:cNvGrpSpPr/>
          <p:nvPr/>
        </p:nvGrpSpPr>
        <p:grpSpPr>
          <a:xfrm>
            <a:off x="6702888" y="1907139"/>
            <a:ext cx="2784201" cy="2039078"/>
            <a:chOff x="8249708" y="1555940"/>
            <a:chExt cx="3426709" cy="2509634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52C3B72-3F48-42D4-9CDC-A11F05AA9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49708" y="2727362"/>
              <a:ext cx="662879" cy="662879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F85E83C-A5EF-40E7-A327-71CC476FF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31623" y="2039289"/>
              <a:ext cx="662879" cy="662879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78C8B97-541F-4AF0-8606-E0877B928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31623" y="2727362"/>
              <a:ext cx="662879" cy="662879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80EAED7-0630-4F93-9C68-BE8080659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31623" y="3402695"/>
              <a:ext cx="662879" cy="662879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E8D004C-69CA-4953-85EF-E988626B8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13538" y="2727362"/>
              <a:ext cx="662879" cy="662879"/>
            </a:xfrm>
            <a:prstGeom prst="rect">
              <a:avLst/>
            </a:prstGeom>
          </p:spPr>
        </p:pic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EF5FAC53-2091-4711-B0EC-A465E078F6DB}"/>
                </a:ext>
              </a:extLst>
            </p:cNvPr>
            <p:cNvCxnSpPr>
              <a:stCxn id="15" idx="3"/>
              <a:endCxn id="16" idx="1"/>
            </p:cNvCxnSpPr>
            <p:nvPr/>
          </p:nvCxnSpPr>
          <p:spPr>
            <a:xfrm flipV="1">
              <a:off x="8912587" y="2370729"/>
              <a:ext cx="719036" cy="688073"/>
            </a:xfrm>
            <a:prstGeom prst="bentConnector3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EE597BF0-E230-492E-9DCC-86184FEA9EA0}"/>
                </a:ext>
              </a:extLst>
            </p:cNvPr>
            <p:cNvCxnSpPr>
              <a:stCxn id="15" idx="3"/>
              <a:endCxn id="18" idx="1"/>
            </p:cNvCxnSpPr>
            <p:nvPr/>
          </p:nvCxnSpPr>
          <p:spPr>
            <a:xfrm>
              <a:off x="8912587" y="3058802"/>
              <a:ext cx="719036" cy="675333"/>
            </a:xfrm>
            <a:prstGeom prst="bentConnector3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C0BFF10-8FE4-43E4-B378-D76C9D63C22F}"/>
                </a:ext>
              </a:extLst>
            </p:cNvPr>
            <p:cNvCxnSpPr>
              <a:stCxn id="15" idx="3"/>
              <a:endCxn id="17" idx="1"/>
            </p:cNvCxnSpPr>
            <p:nvPr/>
          </p:nvCxnSpPr>
          <p:spPr>
            <a:xfrm>
              <a:off x="8912587" y="3058802"/>
              <a:ext cx="719036" cy="0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87AB486-4E21-4201-B94E-888D66EA3214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10294502" y="3058802"/>
              <a:ext cx="719036" cy="0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210327C2-EA36-4D19-AD5F-E1BB14A804F8}"/>
                </a:ext>
              </a:extLst>
            </p:cNvPr>
            <p:cNvCxnSpPr>
              <a:stCxn id="16" idx="3"/>
              <a:endCxn id="19" idx="1"/>
            </p:cNvCxnSpPr>
            <p:nvPr/>
          </p:nvCxnSpPr>
          <p:spPr>
            <a:xfrm>
              <a:off x="10294502" y="2370729"/>
              <a:ext cx="719036" cy="688073"/>
            </a:xfrm>
            <a:prstGeom prst="bentConnector3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3736EB75-AD6B-4DB6-A8CA-5365A2BA245C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 flipV="1">
              <a:off x="10294502" y="3058802"/>
              <a:ext cx="719036" cy="675333"/>
            </a:xfrm>
            <a:prstGeom prst="bentConnector3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38CFAD-8AE4-4969-AFDE-CE507C08298E}"/>
                </a:ext>
              </a:extLst>
            </p:cNvPr>
            <p:cNvSpPr txBox="1"/>
            <p:nvPr/>
          </p:nvSpPr>
          <p:spPr>
            <a:xfrm>
              <a:off x="8869653" y="1555940"/>
              <a:ext cx="1682433" cy="39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42950">
                <a:defRPr/>
              </a:pPr>
              <a:r>
                <a:rPr lang="en-US" sz="1463">
                  <a:solidFill>
                    <a:prstClr val="black"/>
                  </a:solidFill>
                  <a:latin typeface="Calibri" panose="020F0502020204030204"/>
                </a:rPr>
                <a:t>Fan-out / fan-in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EC686E4-8428-41EF-BFBE-AEAC8DC82892}"/>
              </a:ext>
            </a:extLst>
          </p:cNvPr>
          <p:cNvGrpSpPr/>
          <p:nvPr/>
        </p:nvGrpSpPr>
        <p:grpSpPr>
          <a:xfrm>
            <a:off x="4055369" y="2862067"/>
            <a:ext cx="2479409" cy="1625275"/>
            <a:chOff x="4991223" y="2731237"/>
            <a:chExt cx="3051580" cy="200033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1B7D0E-B2C6-4B75-9EC7-16610335A797}"/>
                </a:ext>
              </a:extLst>
            </p:cNvPr>
            <p:cNvSpPr txBox="1"/>
            <p:nvPr/>
          </p:nvSpPr>
          <p:spPr>
            <a:xfrm>
              <a:off x="5299024" y="2731237"/>
              <a:ext cx="1904822" cy="39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42950">
                <a:defRPr/>
              </a:pPr>
              <a:r>
                <a:rPr lang="en-US" sz="1463">
                  <a:solidFill>
                    <a:prstClr val="black"/>
                  </a:solidFill>
                  <a:latin typeface="Calibri" panose="020F0502020204030204"/>
                </a:rPr>
                <a:t>Event aggregation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B20BB9-5E6E-4BD1-8729-C9E73E99C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91223" y="3160787"/>
              <a:ext cx="523596" cy="52359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4745E31-B180-4614-88C0-61458E09F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91223" y="3684383"/>
              <a:ext cx="523596" cy="52359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198DF5F-7E15-46C8-B4CB-0E240C34C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91223" y="4207979"/>
              <a:ext cx="523596" cy="523596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BB38FC9E-DDBB-46E1-AD45-EED3BAFE6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24987" y="3614741"/>
              <a:ext cx="662879" cy="662879"/>
            </a:xfrm>
            <a:prstGeom prst="rect">
              <a:avLst/>
            </a:prstGeom>
          </p:spPr>
        </p:pic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97574DF8-1BA7-4E80-B200-CAE3E8BF1023}"/>
                </a:ext>
              </a:extLst>
            </p:cNvPr>
            <p:cNvCxnSpPr>
              <a:stCxn id="28" idx="3"/>
              <a:endCxn id="31" idx="1"/>
            </p:cNvCxnSpPr>
            <p:nvPr/>
          </p:nvCxnSpPr>
          <p:spPr>
            <a:xfrm>
              <a:off x="5514819" y="3422585"/>
              <a:ext cx="810168" cy="523596"/>
            </a:xfrm>
            <a:prstGeom prst="bentConnector3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D2BF4E6-EDB7-4FE4-BA13-60E619E11390}"/>
                </a:ext>
              </a:extLst>
            </p:cNvPr>
            <p:cNvCxnSpPr>
              <a:stCxn id="29" idx="3"/>
              <a:endCxn id="31" idx="1"/>
            </p:cNvCxnSpPr>
            <p:nvPr/>
          </p:nvCxnSpPr>
          <p:spPr>
            <a:xfrm>
              <a:off x="5514819" y="3946181"/>
              <a:ext cx="810168" cy="0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AC6F3910-49A6-45B1-9568-6F86265058E3}"/>
                </a:ext>
              </a:extLst>
            </p:cNvPr>
            <p:cNvCxnSpPr>
              <a:stCxn id="30" idx="3"/>
              <a:endCxn id="31" idx="1"/>
            </p:cNvCxnSpPr>
            <p:nvPr/>
          </p:nvCxnSpPr>
          <p:spPr>
            <a:xfrm flipV="1">
              <a:off x="5514819" y="3946181"/>
              <a:ext cx="810168" cy="523596"/>
            </a:xfrm>
            <a:prstGeom prst="bentConnector3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7D4E8F1-826F-4C64-81DF-75ED96DCD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79924" y="3614740"/>
              <a:ext cx="662879" cy="662879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60C724C-27E3-4D98-85B7-21BF8F738CAD}"/>
                </a:ext>
              </a:extLst>
            </p:cNvPr>
            <p:cNvCxnSpPr>
              <a:stCxn id="31" idx="3"/>
              <a:endCxn id="35" idx="1"/>
            </p:cNvCxnSpPr>
            <p:nvPr/>
          </p:nvCxnSpPr>
          <p:spPr>
            <a:xfrm flipV="1">
              <a:off x="6987866" y="3946180"/>
              <a:ext cx="392058" cy="1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78CEF63-168B-43E0-A138-246721B4681D}"/>
              </a:ext>
            </a:extLst>
          </p:cNvPr>
          <p:cNvGrpSpPr/>
          <p:nvPr/>
        </p:nvGrpSpPr>
        <p:grpSpPr>
          <a:xfrm>
            <a:off x="567374" y="3309513"/>
            <a:ext cx="2629887" cy="1254518"/>
            <a:chOff x="698307" y="3281939"/>
            <a:chExt cx="3236784" cy="1544022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3C2F8076-652F-4ED4-B427-291539107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16996" y="4138336"/>
              <a:ext cx="662879" cy="662879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469EDEEC-6DB7-4E7E-86B7-41E7A507F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71619" y="4163082"/>
              <a:ext cx="662879" cy="662879"/>
            </a:xfrm>
            <a:prstGeom prst="rect">
              <a:avLst/>
            </a:prstGeom>
          </p:spPr>
        </p:pic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83C69264-8F62-4257-8A74-186C2B0EE29B}"/>
                </a:ext>
              </a:extLst>
            </p:cNvPr>
            <p:cNvSpPr/>
            <p:nvPr/>
          </p:nvSpPr>
          <p:spPr>
            <a:xfrm>
              <a:off x="2178431" y="4163081"/>
              <a:ext cx="662879" cy="233329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>
                <a:defRPr/>
              </a:pPr>
              <a:endParaRPr lang="en-US" sz="146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1E82AA34-6495-4805-8413-D830081E0B88}"/>
                </a:ext>
              </a:extLst>
            </p:cNvPr>
            <p:cNvSpPr/>
            <p:nvPr/>
          </p:nvSpPr>
          <p:spPr>
            <a:xfrm flipH="1">
              <a:off x="2148123" y="4494521"/>
              <a:ext cx="662878" cy="233329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>
                <a:defRPr/>
              </a:pPr>
              <a:endParaRPr lang="en-US" sz="146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3DFE427-6D71-4E65-82AB-098EAE127667}"/>
                </a:ext>
              </a:extLst>
            </p:cNvPr>
            <p:cNvSpPr txBox="1"/>
            <p:nvPr/>
          </p:nvSpPr>
          <p:spPr>
            <a:xfrm>
              <a:off x="698307" y="3281939"/>
              <a:ext cx="3236784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42950">
                <a:defRPr/>
              </a:pPr>
              <a:r>
                <a:rPr lang="en-US" sz="1463" dirty="0">
                  <a:solidFill>
                    <a:prstClr val="black"/>
                  </a:solidFill>
                  <a:latin typeface="Calibri" panose="020F0502020204030204"/>
                </a:rPr>
                <a:t>Monitoring / scheduler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423D182-AADA-4A47-991F-FC343335B843}"/>
              </a:ext>
            </a:extLst>
          </p:cNvPr>
          <p:cNvGrpSpPr/>
          <p:nvPr/>
        </p:nvGrpSpPr>
        <p:grpSpPr>
          <a:xfrm>
            <a:off x="2829847" y="4838617"/>
            <a:ext cx="3147204" cy="1012549"/>
            <a:chOff x="3482888" y="5163913"/>
            <a:chExt cx="3873482" cy="1246214"/>
          </a:xfrm>
        </p:grpSpPr>
        <p:pic>
          <p:nvPicPr>
            <p:cNvPr id="43" name="Content Placeholder 7">
              <a:extLst>
                <a:ext uri="{FF2B5EF4-FFF2-40B4-BE49-F238E27FC236}">
                  <a16:creationId xmlns:a16="http://schemas.microsoft.com/office/drawing/2014/main" id="{B741FF97-0015-4A31-8D27-22F3D6EA5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888" y="5650474"/>
              <a:ext cx="1044033" cy="716100"/>
            </a:xfrm>
            <a:prstGeom prst="rect">
              <a:avLst/>
            </a:prstGeom>
          </p:spPr>
        </p:pic>
        <p:pic>
          <p:nvPicPr>
            <p:cNvPr id="44" name="Content Placeholder 5">
              <a:extLst>
                <a:ext uri="{FF2B5EF4-FFF2-40B4-BE49-F238E27FC236}">
                  <a16:creationId xmlns:a16="http://schemas.microsoft.com/office/drawing/2014/main" id="{CDF81C13-2630-4C6B-A656-712826C0F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1891" y="5606921"/>
              <a:ext cx="803206" cy="803206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210B7F29-EA5C-44BB-8C1C-745E0B63B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20257" y="5677084"/>
              <a:ext cx="662879" cy="662879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91B1F7B-71C2-4CC4-95B0-07422EF91639}"/>
                </a:ext>
              </a:extLst>
            </p:cNvPr>
            <p:cNvSpPr txBox="1"/>
            <p:nvPr/>
          </p:nvSpPr>
          <p:spPr>
            <a:xfrm>
              <a:off x="4557230" y="5823858"/>
              <a:ext cx="616500" cy="39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42950">
                <a:defRPr/>
              </a:pPr>
              <a:r>
                <a:rPr lang="en-US" sz="1463">
                  <a:solidFill>
                    <a:prstClr val="black"/>
                  </a:solidFill>
                  <a:latin typeface="Calibri" panose="020F0502020204030204"/>
                </a:rPr>
                <a:t>http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378351E-4141-4830-B147-992099DF1296}"/>
                </a:ext>
              </a:extLst>
            </p:cNvPr>
            <p:cNvSpPr txBox="1"/>
            <p:nvPr/>
          </p:nvSpPr>
          <p:spPr>
            <a:xfrm>
              <a:off x="4557230" y="5163913"/>
              <a:ext cx="1763166" cy="39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42950">
                <a:defRPr/>
              </a:pPr>
              <a:r>
                <a:rPr lang="en-US" sz="1463">
                  <a:solidFill>
                    <a:prstClr val="black"/>
                  </a:solidFill>
                  <a:latin typeface="Calibri" panose="020F0502020204030204"/>
                </a:rPr>
                <a:t>Async HTTP APIs</a:t>
              </a: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6C6DA07A-389B-49C4-9569-4CCD819E8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93491" y="5703695"/>
              <a:ext cx="662879" cy="662879"/>
            </a:xfrm>
            <a:prstGeom prst="rect">
              <a:avLst/>
            </a:prstGeom>
          </p:spPr>
        </p:pic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821EF2F1-61CC-4C21-830B-A2EF6AC3EA8E}"/>
                </a:ext>
              </a:extLst>
            </p:cNvPr>
            <p:cNvSpPr/>
            <p:nvPr/>
          </p:nvSpPr>
          <p:spPr>
            <a:xfrm>
              <a:off x="6126309" y="5745084"/>
              <a:ext cx="554318" cy="233329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>
                <a:defRPr/>
              </a:pPr>
              <a:endParaRPr lang="en-US" sz="146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853BEB97-A8B7-4924-9A03-FEF8CA2562AC}"/>
                </a:ext>
              </a:extLst>
            </p:cNvPr>
            <p:cNvSpPr/>
            <p:nvPr/>
          </p:nvSpPr>
          <p:spPr>
            <a:xfrm flipH="1">
              <a:off x="6096000" y="6076524"/>
              <a:ext cx="554318" cy="233329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>
                <a:defRPr/>
              </a:pPr>
              <a:endParaRPr lang="en-US" sz="1463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F52C7D7-082B-4B7B-A72F-491A30D7E2D6}"/>
              </a:ext>
            </a:extLst>
          </p:cNvPr>
          <p:cNvGrpSpPr/>
          <p:nvPr/>
        </p:nvGrpSpPr>
        <p:grpSpPr>
          <a:xfrm>
            <a:off x="6654474" y="4383150"/>
            <a:ext cx="2832615" cy="1610715"/>
            <a:chOff x="8190121" y="4603339"/>
            <a:chExt cx="3486295" cy="1982418"/>
          </a:xfrm>
        </p:grpSpPr>
        <p:pic>
          <p:nvPicPr>
            <p:cNvPr id="49" name="Content Placeholder 7">
              <a:extLst>
                <a:ext uri="{FF2B5EF4-FFF2-40B4-BE49-F238E27FC236}">
                  <a16:creationId xmlns:a16="http://schemas.microsoft.com/office/drawing/2014/main" id="{2BB9837C-A6F3-44AE-B33E-F444A4A79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9013" y="5220780"/>
              <a:ext cx="1044035" cy="71610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37A6919-AC62-4AF8-8FC9-B0998F6D2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9734" y="5622199"/>
              <a:ext cx="651928" cy="651928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7D43E85C-F37A-409A-84CA-F09C394BB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04846" y="5492417"/>
              <a:ext cx="662879" cy="662879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384E529B-0854-4512-86EA-70F39FB66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13537" y="4955684"/>
              <a:ext cx="662879" cy="662879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CBFDE806-3DD8-421D-AE1D-174152A25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13058" y="5922878"/>
              <a:ext cx="662879" cy="662879"/>
            </a:xfrm>
            <a:prstGeom prst="rect">
              <a:avLst/>
            </a:prstGeom>
          </p:spPr>
        </p:pic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F1A354BC-E42E-4AB1-8801-F9C92FB34623}"/>
                </a:ext>
              </a:extLst>
            </p:cNvPr>
            <p:cNvSpPr/>
            <p:nvPr/>
          </p:nvSpPr>
          <p:spPr>
            <a:xfrm>
              <a:off x="9038406" y="5703695"/>
              <a:ext cx="521517" cy="232798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>
                <a:defRPr/>
              </a:pPr>
              <a:endParaRPr lang="en-US" sz="146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929909EC-6F8C-4A0E-89A2-8BDCD2193992}"/>
                </a:ext>
              </a:extLst>
            </p:cNvPr>
            <p:cNvSpPr/>
            <p:nvPr/>
          </p:nvSpPr>
          <p:spPr>
            <a:xfrm rot="19444890">
              <a:off x="10472840" y="5411581"/>
              <a:ext cx="521517" cy="232798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>
                <a:defRPr/>
              </a:pPr>
              <a:endParaRPr lang="en-US" sz="146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5D6F0B7E-F3EB-40DC-BC92-5DF93BB25AF1}"/>
                </a:ext>
              </a:extLst>
            </p:cNvPr>
            <p:cNvSpPr/>
            <p:nvPr/>
          </p:nvSpPr>
          <p:spPr>
            <a:xfrm rot="1723905">
              <a:off x="10509171" y="5897539"/>
              <a:ext cx="521517" cy="232798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>
                <a:defRPr/>
              </a:pPr>
              <a:endParaRPr lang="en-US" sz="146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859AB75-5B4C-4E1E-880F-31896EC7BA81}"/>
                </a:ext>
              </a:extLst>
            </p:cNvPr>
            <p:cNvSpPr txBox="1"/>
            <p:nvPr/>
          </p:nvSpPr>
          <p:spPr>
            <a:xfrm>
              <a:off x="8190121" y="4603339"/>
              <a:ext cx="2912987" cy="39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42950">
                <a:defRPr/>
              </a:pPr>
              <a:r>
                <a:rPr lang="en-US" sz="1463">
                  <a:solidFill>
                    <a:prstClr val="black"/>
                  </a:solidFill>
                  <a:latin typeface="Calibri" panose="020F0502020204030204"/>
                </a:rPr>
                <a:t>Human interaction / timeout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36DE35AC-6EB2-4BEF-AFF4-DC38559F5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3466" y="2047797"/>
            <a:ext cx="7811558" cy="35218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8" name="Rectangle 55">
            <a:extLst>
              <a:ext uri="{FF2B5EF4-FFF2-40B4-BE49-F238E27FC236}">
                <a16:creationId xmlns:a16="http://schemas.microsoft.com/office/drawing/2014/main" id="{57316C25-D705-423A-AAA7-EFAF322E3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61270" y="320040"/>
            <a:ext cx="9383459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57">
            <a:extLst>
              <a:ext uri="{FF2B5EF4-FFF2-40B4-BE49-F238E27FC236}">
                <a16:creationId xmlns:a16="http://schemas.microsoft.com/office/drawing/2014/main" id="{A4BCD7A6-8E5B-4BD6-9045-530F2DE47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81615" y="2057400"/>
            <a:ext cx="0" cy="2743200"/>
          </a:xfrm>
          <a:prstGeom prst="line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4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4">
            <a:extLst>
              <a:ext uri="{FF2B5EF4-FFF2-40B4-BE49-F238E27FC236}">
                <a16:creationId xmlns:a16="http://schemas.microsoft.com/office/drawing/2014/main" id="{D6293884-11ED-4D59-B7A6-C6EA33334F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7" r="866" b="-1"/>
          <a:stretch/>
        </p:blipFill>
        <p:spPr>
          <a:xfrm>
            <a:off x="20" y="1"/>
            <a:ext cx="9905980" cy="6857999"/>
          </a:xfrm>
          <a:prstGeom prst="rect">
            <a:avLst/>
          </a:prstGeom>
        </p:spPr>
      </p:pic>
      <p:sp>
        <p:nvSpPr>
          <p:cNvPr id="14" name="Title 9">
            <a:extLst>
              <a:ext uri="{FF2B5EF4-FFF2-40B4-BE49-F238E27FC236}">
                <a16:creationId xmlns:a16="http://schemas.microsoft.com/office/drawing/2014/main" id="{E1301243-2481-4697-B338-4BC09A146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4721" y="1200152"/>
            <a:ext cx="560395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7200" dirty="0">
                <a:solidFill>
                  <a:srgbClr val="FFFFFF"/>
                </a:solidFill>
                <a:ea typeface="+mj-ea"/>
                <a:cs typeface="+mj-cs"/>
              </a:rPr>
              <a:t>Serverless Containers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678443-768D-47B9-B481-584C1E6A9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94" y="1200152"/>
            <a:ext cx="2288435" cy="4457696"/>
          </a:xfrm>
        </p:spPr>
        <p:txBody>
          <a:bodyPr anchor="ctr">
            <a:normAutofit/>
          </a:bodyPr>
          <a:lstStyle/>
          <a:p>
            <a:pPr algn="r"/>
            <a:r>
              <a:rPr lang="en-AU" sz="2000" b="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Container Instances</a:t>
            </a:r>
          </a:p>
          <a:p>
            <a:pPr algn="r"/>
            <a:r>
              <a:rPr lang="en-AU" sz="2000" b="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Kubernetes ACI Connector</a:t>
            </a:r>
          </a:p>
          <a:p>
            <a:pPr algn="r"/>
            <a:r>
              <a:rPr lang="en-AU" sz="2000" b="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Service Fabric Mesh</a:t>
            </a:r>
            <a:endParaRPr lang="en-AU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063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016AD47B-1A4B-40BD-BAB1-1F7959BA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836" y="785611"/>
            <a:ext cx="4868939" cy="131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dirty="0">
                <a:solidFill>
                  <a:schemeClr val="tx1"/>
                </a:solidFill>
                <a:ea typeface="+mj-ea"/>
                <a:cs typeface="+mj-cs"/>
              </a:rPr>
              <a:t>Azure Container Instances</a:t>
            </a:r>
          </a:p>
        </p:txBody>
      </p:sp>
      <p:sp>
        <p:nvSpPr>
          <p:cNvPr id="57" name="Rectangle 59">
            <a:extLst>
              <a:ext uri="{FF2B5EF4-FFF2-40B4-BE49-F238E27FC236}">
                <a16:creationId xmlns:a16="http://schemas.microsoft.com/office/drawing/2014/main" id="{85EE8969-963B-4684-B457-EC3E23FEE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3781614" cy="6861717"/>
          </a:xfrm>
          <a:prstGeom prst="rect">
            <a:avLst/>
          </a:prstGeom>
          <a:solidFill>
            <a:srgbClr val="0054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ounded Rectangle 13">
            <a:extLst>
              <a:ext uri="{FF2B5EF4-FFF2-40B4-BE49-F238E27FC236}">
                <a16:creationId xmlns:a16="http://schemas.microsoft.com/office/drawing/2014/main" id="{FF6CD192-AEC2-4532-8B04-F0222376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032" y="986164"/>
            <a:ext cx="2741322" cy="4358546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22D97A-9000-40A1-A671-A23DB8BF9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0923" y="2422200"/>
            <a:ext cx="44577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A2002-33B6-4A88-8227-CD7D7FFF5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7153" y="2743937"/>
            <a:ext cx="4994497" cy="3108424"/>
          </a:xfrm>
        </p:spPr>
        <p:txBody>
          <a:bodyPr vert="horz" lIns="91440" tIns="45720" rIns="91440" bIns="45720" rtlCol="0">
            <a:normAutofit/>
          </a:bodyPr>
          <a:lstStyle/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</a:rPr>
              <a:t>Run containers without managing servers.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</a:rPr>
              <a:t>Increase agility with containers on demand.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Unlimited scale. 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Billed for actual usage per second.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Useful for many different scenarios such as bursting or rarely executed </a:t>
            </a:r>
            <a:r>
              <a:rPr lang="en-GB" sz="2000" dirty="0" err="1">
                <a:solidFill>
                  <a:schemeClr val="tx1"/>
                </a:solidFill>
              </a:rPr>
              <a:t>adhoc</a:t>
            </a:r>
            <a:r>
              <a:rPr lang="en-GB" sz="2000" dirty="0">
                <a:solidFill>
                  <a:schemeClr val="tx1"/>
                </a:solidFill>
              </a:rPr>
              <a:t> operations.</a:t>
            </a:r>
            <a:endParaRPr lang="en-US" sz="2000" dirty="0">
              <a:solidFill>
                <a:schemeClr val="tx1"/>
              </a:solidFill>
            </a:endParaRP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8" name="Picture 4" descr="Image result for azure container instances">
            <a:extLst>
              <a:ext uri="{FF2B5EF4-FFF2-40B4-BE49-F238E27FC236}">
                <a16:creationId xmlns:a16="http://schemas.microsoft.com/office/drawing/2014/main" id="{ADED5239-7405-49D5-87C7-D5FA3CF17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61" y="2854953"/>
            <a:ext cx="2494464" cy="57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06913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016AD47B-1A4B-40BD-BAB1-1F7959BA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836" y="785611"/>
            <a:ext cx="4868939" cy="131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dirty="0">
                <a:solidFill>
                  <a:schemeClr val="tx1"/>
                </a:solidFill>
                <a:ea typeface="+mj-ea"/>
                <a:cs typeface="+mj-cs"/>
              </a:rPr>
              <a:t>Kubernetes ACI Connector</a:t>
            </a:r>
          </a:p>
        </p:txBody>
      </p:sp>
      <p:sp>
        <p:nvSpPr>
          <p:cNvPr id="57" name="Rectangle 59">
            <a:extLst>
              <a:ext uri="{FF2B5EF4-FFF2-40B4-BE49-F238E27FC236}">
                <a16:creationId xmlns:a16="http://schemas.microsoft.com/office/drawing/2014/main" id="{85EE8969-963B-4684-B457-EC3E23FEE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3781614" cy="6861717"/>
          </a:xfrm>
          <a:prstGeom prst="rect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ounded Rectangle 13">
            <a:extLst>
              <a:ext uri="{FF2B5EF4-FFF2-40B4-BE49-F238E27FC236}">
                <a16:creationId xmlns:a16="http://schemas.microsoft.com/office/drawing/2014/main" id="{FF6CD192-AEC2-4532-8B04-F0222376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032" y="986164"/>
            <a:ext cx="2741322" cy="4358546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22D97A-9000-40A1-A671-A23DB8BF9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0923" y="2422200"/>
            <a:ext cx="44577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A2002-33B6-4A88-8227-CD7D7FFF5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7153" y="2743937"/>
            <a:ext cx="4994497" cy="3108424"/>
          </a:xfrm>
        </p:spPr>
        <p:txBody>
          <a:bodyPr vert="horz" lIns="91440" tIns="45720" rIns="91440" bIns="45720" rtlCol="0">
            <a:normAutofit/>
          </a:bodyPr>
          <a:lstStyle/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</a:rPr>
              <a:t>A </a:t>
            </a:r>
            <a:r>
              <a:rPr lang="en-GB" sz="2000" b="1" i="1" dirty="0">
                <a:solidFill>
                  <a:schemeClr val="tx1"/>
                </a:solidFill>
                <a:latin typeface="+mn-lt"/>
              </a:rPr>
              <a:t>Virtual </a:t>
            </a:r>
            <a:r>
              <a:rPr lang="en-GB" sz="2000" b="1" i="1" dirty="0" err="1">
                <a:solidFill>
                  <a:schemeClr val="tx1"/>
                </a:solidFill>
                <a:latin typeface="+mn-lt"/>
              </a:rPr>
              <a:t>Kubelet</a:t>
            </a:r>
            <a:r>
              <a:rPr lang="en-GB" sz="2000" dirty="0">
                <a:solidFill>
                  <a:schemeClr val="tx1"/>
                </a:solidFill>
                <a:latin typeface="+mn-lt"/>
              </a:rPr>
              <a:t> implementation that allows provisioning of agents using Azure Container Instances.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</a:rPr>
              <a:t>Unlimited scale. 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</a:rPr>
              <a:t>Billed for actual usage per second.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</a:rPr>
              <a:t>Useful for many different scenarios such as bursting or rarely executed </a:t>
            </a:r>
            <a:r>
              <a:rPr lang="en-GB" sz="2000" dirty="0" err="1">
                <a:solidFill>
                  <a:schemeClr val="tx1"/>
                </a:solidFill>
                <a:latin typeface="+mn-lt"/>
              </a:rPr>
              <a:t>adhoc</a:t>
            </a:r>
            <a:r>
              <a:rPr lang="en-GB" sz="2000" dirty="0">
                <a:solidFill>
                  <a:schemeClr val="tx1"/>
                </a:solidFill>
                <a:latin typeface="+mn-lt"/>
              </a:rPr>
              <a:t> operations.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 descr="Image result for kubernetes aci connector">
            <a:extLst>
              <a:ext uri="{FF2B5EF4-FFF2-40B4-BE49-F238E27FC236}">
                <a16:creationId xmlns:a16="http://schemas.microsoft.com/office/drawing/2014/main" id="{77BC1101-8E24-4831-B02C-10C6FE60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66" y="2601104"/>
            <a:ext cx="2397480" cy="129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82155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016AD47B-1A4B-40BD-BAB1-1F7959BA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711" y="785611"/>
            <a:ext cx="4868939" cy="131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dirty="0">
                <a:solidFill>
                  <a:schemeClr val="tx1"/>
                </a:solidFill>
                <a:ea typeface="+mj-ea"/>
                <a:cs typeface="+mj-cs"/>
              </a:rPr>
              <a:t>Service Fabric Mesh</a:t>
            </a:r>
          </a:p>
        </p:txBody>
      </p:sp>
      <p:sp>
        <p:nvSpPr>
          <p:cNvPr id="57" name="Rectangle 59">
            <a:extLst>
              <a:ext uri="{FF2B5EF4-FFF2-40B4-BE49-F238E27FC236}">
                <a16:creationId xmlns:a16="http://schemas.microsoft.com/office/drawing/2014/main" id="{85EE8969-963B-4684-B457-EC3E23FEE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3781614" cy="6861717"/>
          </a:xfrm>
          <a:prstGeom prst="rect">
            <a:avLst/>
          </a:prstGeom>
          <a:solidFill>
            <a:srgbClr val="3F4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ounded Rectangle 13">
            <a:extLst>
              <a:ext uri="{FF2B5EF4-FFF2-40B4-BE49-F238E27FC236}">
                <a16:creationId xmlns:a16="http://schemas.microsoft.com/office/drawing/2014/main" id="{FF6CD192-AEC2-4532-8B04-F0222376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032" y="986164"/>
            <a:ext cx="2741322" cy="4358546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22D97A-9000-40A1-A671-A23DB8BF9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0923" y="2422200"/>
            <a:ext cx="44577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A2002-33B6-4A88-8227-CD7D7FFF5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7153" y="2743937"/>
            <a:ext cx="4994497" cy="3108424"/>
          </a:xfrm>
        </p:spPr>
        <p:txBody>
          <a:bodyPr vert="horz" lIns="91440" tIns="45720" rIns="91440" bIns="45720" rtlCol="0">
            <a:normAutofit/>
          </a:bodyPr>
          <a:lstStyle/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Fully managed Azure Service Fabric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</a:rPr>
              <a:t>Enterprise-grade reliability, scalability, and mission-critical performance of Service Fabric for both Windows and Linux containers.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074" name="Picture 2" descr="Image result for service fabric mesh">
            <a:extLst>
              <a:ext uri="{FF2B5EF4-FFF2-40B4-BE49-F238E27FC236}">
                <a16:creationId xmlns:a16="http://schemas.microsoft.com/office/drawing/2014/main" id="{319360E8-EE04-4830-B9F8-4DB1429CE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09" y="2440038"/>
            <a:ext cx="2444768" cy="145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57516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4">
            <a:extLst>
              <a:ext uri="{FF2B5EF4-FFF2-40B4-BE49-F238E27FC236}">
                <a16:creationId xmlns:a16="http://schemas.microsoft.com/office/drawing/2014/main" id="{D6293884-11ED-4D59-B7A6-C6EA33334F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7" r="866" b="-1"/>
          <a:stretch/>
        </p:blipFill>
        <p:spPr>
          <a:xfrm>
            <a:off x="20" y="1"/>
            <a:ext cx="9905980" cy="6857999"/>
          </a:xfrm>
          <a:prstGeom prst="rect">
            <a:avLst/>
          </a:prstGeom>
        </p:spPr>
      </p:pic>
      <p:sp>
        <p:nvSpPr>
          <p:cNvPr id="14" name="Title 9">
            <a:extLst>
              <a:ext uri="{FF2B5EF4-FFF2-40B4-BE49-F238E27FC236}">
                <a16:creationId xmlns:a16="http://schemas.microsoft.com/office/drawing/2014/main" id="{E1301243-2481-4697-B338-4BC09A146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4721" y="1200152"/>
            <a:ext cx="560395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7200" dirty="0">
                <a:solidFill>
                  <a:srgbClr val="FFFFFF"/>
                </a:solidFill>
                <a:ea typeface="+mj-ea"/>
                <a:cs typeface="+mj-cs"/>
              </a:rPr>
              <a:t>Serverless Messaging &amp; Events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678443-768D-47B9-B481-584C1E6A9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94" y="1200152"/>
            <a:ext cx="2288435" cy="4457696"/>
          </a:xfrm>
        </p:spPr>
        <p:txBody>
          <a:bodyPr anchor="ctr">
            <a:normAutofit/>
          </a:bodyPr>
          <a:lstStyle/>
          <a:p>
            <a:pPr algn="r"/>
            <a:r>
              <a:rPr lang="en-GB" sz="2500" b="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Grid</a:t>
            </a:r>
          </a:p>
          <a:p>
            <a:pPr algn="r"/>
            <a:r>
              <a:rPr lang="en-AU" sz="2500" b="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</a:p>
          <a:p>
            <a:pPr algn="r"/>
            <a:r>
              <a:rPr lang="en-AU" sz="2500" b="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Service Bus</a:t>
            </a:r>
            <a:endParaRPr lang="en-AU" sz="2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494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016AD47B-1A4B-40BD-BAB1-1F7959BA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836" y="785611"/>
            <a:ext cx="4868939" cy="131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>
                <a:solidFill>
                  <a:schemeClr val="tx1"/>
                </a:solidFill>
                <a:ea typeface="+mj-ea"/>
                <a:cs typeface="+mj-cs"/>
              </a:rPr>
              <a:t>Event Grid</a:t>
            </a:r>
          </a:p>
        </p:txBody>
      </p:sp>
      <p:sp>
        <p:nvSpPr>
          <p:cNvPr id="57" name="Rectangle 59">
            <a:extLst>
              <a:ext uri="{FF2B5EF4-FFF2-40B4-BE49-F238E27FC236}">
                <a16:creationId xmlns:a16="http://schemas.microsoft.com/office/drawing/2014/main" id="{85EE8969-963B-4684-B457-EC3E23FEE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3781614" cy="6861717"/>
          </a:xfrm>
          <a:prstGeom prst="rect">
            <a:avLst/>
          </a:prstGeom>
          <a:solidFill>
            <a:srgbClr val="0054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ounded Rectangle 13">
            <a:extLst>
              <a:ext uri="{FF2B5EF4-FFF2-40B4-BE49-F238E27FC236}">
                <a16:creationId xmlns:a16="http://schemas.microsoft.com/office/drawing/2014/main" id="{FF6CD192-AEC2-4532-8B04-F0222376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032" y="986164"/>
            <a:ext cx="2741322" cy="4358546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Event Grid functional model">
            <a:extLst>
              <a:ext uri="{FF2B5EF4-FFF2-40B4-BE49-F238E27FC236}">
                <a16:creationId xmlns:a16="http://schemas.microsoft.com/office/drawing/2014/main" id="{D73DBD6C-F620-4D53-A80B-3531B08E8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50" y="2462535"/>
            <a:ext cx="2177290" cy="145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22D97A-9000-40A1-A671-A23DB8BF9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0923" y="2422200"/>
            <a:ext cx="44577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A2002-33B6-4A88-8227-CD7D7FFF5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7153" y="2743937"/>
            <a:ext cx="4994497" cy="3108424"/>
          </a:xfrm>
        </p:spPr>
        <p:txBody>
          <a:bodyPr vert="horz" lIns="91440" tIns="45720" rIns="91440" bIns="45720" rtlCol="0">
            <a:normAutofit/>
          </a:bodyPr>
          <a:lstStyle/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Serverless, dynamically scalable and low cost.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Exposes the events coming from the Azure platform.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Allows the creation of custom topics and webhooks for your own applications.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Use to create serverless app architectures, ops automation or app integration.</a:t>
            </a:r>
          </a:p>
        </p:txBody>
      </p:sp>
    </p:spTree>
    <p:extLst>
      <p:ext uri="{BB962C8B-B14F-4D97-AF65-F5344CB8AC3E}">
        <p14:creationId xmlns:p14="http://schemas.microsoft.com/office/powerpoint/2010/main" val="37747786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016AD47B-1A4B-40BD-BAB1-1F7959BA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836" y="785611"/>
            <a:ext cx="4868939" cy="131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dirty="0">
                <a:solidFill>
                  <a:schemeClr val="tx1"/>
                </a:solidFill>
                <a:ea typeface="+mj-ea"/>
                <a:cs typeface="+mj-cs"/>
              </a:rPr>
              <a:t>Event Hub</a:t>
            </a:r>
          </a:p>
        </p:txBody>
      </p:sp>
      <p:sp>
        <p:nvSpPr>
          <p:cNvPr id="57" name="Rectangle 59">
            <a:extLst>
              <a:ext uri="{FF2B5EF4-FFF2-40B4-BE49-F238E27FC236}">
                <a16:creationId xmlns:a16="http://schemas.microsoft.com/office/drawing/2014/main" id="{85EE8969-963B-4684-B457-EC3E23FEE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3781614" cy="6861717"/>
          </a:xfrm>
          <a:prstGeom prst="rect">
            <a:avLst/>
          </a:prstGeom>
          <a:solidFill>
            <a:srgbClr val="3F4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ounded Rectangle 13">
            <a:extLst>
              <a:ext uri="{FF2B5EF4-FFF2-40B4-BE49-F238E27FC236}">
                <a16:creationId xmlns:a16="http://schemas.microsoft.com/office/drawing/2014/main" id="{FF6CD192-AEC2-4532-8B04-F0222376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032" y="986164"/>
            <a:ext cx="2741322" cy="4358546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22D97A-9000-40A1-A671-A23DB8BF9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0923" y="2422200"/>
            <a:ext cx="44577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A2002-33B6-4A88-8227-CD7D7FFF5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7153" y="2743937"/>
            <a:ext cx="4994497" cy="3108424"/>
          </a:xfrm>
        </p:spPr>
        <p:txBody>
          <a:bodyPr vert="horz" lIns="91440" tIns="45720" rIns="91440" bIns="45720" rtlCol="0">
            <a:normAutofit/>
          </a:bodyPr>
          <a:lstStyle/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Low latency.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Capable of receiving and processing millions of events per second.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At least once delivery.</a:t>
            </a:r>
          </a:p>
        </p:txBody>
      </p:sp>
      <p:pic>
        <p:nvPicPr>
          <p:cNvPr id="8" name="Picture 2" descr="Event Hubs">
            <a:extLst>
              <a:ext uri="{FF2B5EF4-FFF2-40B4-BE49-F238E27FC236}">
                <a16:creationId xmlns:a16="http://schemas.microsoft.com/office/drawing/2014/main" id="{FA9F7386-DA0B-404D-8BB6-CFE43961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11" y="2630921"/>
            <a:ext cx="2224491" cy="88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27311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016AD47B-1A4B-40BD-BAB1-1F7959BA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836" y="785611"/>
            <a:ext cx="4868939" cy="131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dirty="0">
                <a:solidFill>
                  <a:schemeClr val="tx1"/>
                </a:solidFill>
                <a:ea typeface="+mj-ea"/>
                <a:cs typeface="+mj-cs"/>
              </a:rPr>
              <a:t>Service Bus</a:t>
            </a:r>
          </a:p>
        </p:txBody>
      </p:sp>
      <p:sp>
        <p:nvSpPr>
          <p:cNvPr id="57" name="Rectangle 59">
            <a:extLst>
              <a:ext uri="{FF2B5EF4-FFF2-40B4-BE49-F238E27FC236}">
                <a16:creationId xmlns:a16="http://schemas.microsoft.com/office/drawing/2014/main" id="{85EE8969-963B-4684-B457-EC3E23FEE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3781614" cy="6861717"/>
          </a:xfrm>
          <a:prstGeom prst="rect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ounded Rectangle 13">
            <a:extLst>
              <a:ext uri="{FF2B5EF4-FFF2-40B4-BE49-F238E27FC236}">
                <a16:creationId xmlns:a16="http://schemas.microsoft.com/office/drawing/2014/main" id="{FF6CD192-AEC2-4532-8B04-F0222376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032" y="986164"/>
            <a:ext cx="2741322" cy="4358546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22D97A-9000-40A1-A671-A23DB8BF9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0923" y="2422200"/>
            <a:ext cx="44577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A2002-33B6-4A88-8227-CD7D7FFF5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7153" y="2743937"/>
            <a:ext cx="4994497" cy="3108424"/>
          </a:xfrm>
        </p:spPr>
        <p:txBody>
          <a:bodyPr vert="horz" lIns="91440" tIns="45720" rIns="91440" bIns="45720" rtlCol="0">
            <a:normAutofit/>
          </a:bodyPr>
          <a:lstStyle/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</a:rPr>
              <a:t>Reliable asynchronous message delivery (enterprise messaging as a service) that requires polling.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</a:rPr>
              <a:t>Advanced messaging features like FIFO, batching/sessions, transactions, dead-lettering, temporal control, routing and filtering, and duplicate detection.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</a:rPr>
              <a:t>At least once delivery.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</a:rPr>
              <a:t>Optional in-order delivery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9" name="Picture 4" descr="Queue">
            <a:extLst>
              <a:ext uri="{FF2B5EF4-FFF2-40B4-BE49-F238E27FC236}">
                <a16:creationId xmlns:a16="http://schemas.microsoft.com/office/drawing/2014/main" id="{53FDED32-E78B-4E0E-AE6D-CDCD9CF23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6" y="2956116"/>
            <a:ext cx="2392239" cy="41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69526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4">
            <a:extLst>
              <a:ext uri="{FF2B5EF4-FFF2-40B4-BE49-F238E27FC236}">
                <a16:creationId xmlns:a16="http://schemas.microsoft.com/office/drawing/2014/main" id="{D6293884-11ED-4D59-B7A6-C6EA33334F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7" r="866" b="-1"/>
          <a:stretch/>
        </p:blipFill>
        <p:spPr>
          <a:xfrm>
            <a:off x="20" y="1"/>
            <a:ext cx="9905980" cy="6857999"/>
          </a:xfrm>
          <a:prstGeom prst="rect">
            <a:avLst/>
          </a:prstGeom>
        </p:spPr>
      </p:pic>
      <p:sp>
        <p:nvSpPr>
          <p:cNvPr id="14" name="Title 9">
            <a:extLst>
              <a:ext uri="{FF2B5EF4-FFF2-40B4-BE49-F238E27FC236}">
                <a16:creationId xmlns:a16="http://schemas.microsoft.com/office/drawing/2014/main" id="{E1301243-2481-4697-B338-4BC09A146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4721" y="1200152"/>
            <a:ext cx="560395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7200" dirty="0">
                <a:solidFill>
                  <a:srgbClr val="FFFFFF"/>
                </a:solidFill>
                <a:ea typeface="+mj-ea"/>
                <a:cs typeface="+mj-cs"/>
              </a:rPr>
              <a:t>Serverless Database Computing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678443-768D-47B9-B481-584C1E6A9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94" y="1200152"/>
            <a:ext cx="2288435" cy="4457696"/>
          </a:xfrm>
        </p:spPr>
        <p:txBody>
          <a:bodyPr anchor="ctr">
            <a:normAutofit/>
          </a:bodyPr>
          <a:lstStyle/>
          <a:p>
            <a:pPr algn="r"/>
            <a:r>
              <a:rPr lang="en-GB" sz="2500" b="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Cosmos DB</a:t>
            </a:r>
          </a:p>
          <a:p>
            <a:pPr algn="r"/>
            <a:r>
              <a:rPr lang="en-AU" sz="2500" b="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Alternative Storage</a:t>
            </a:r>
          </a:p>
          <a:p>
            <a:pPr algn="r"/>
            <a:r>
              <a:rPr lang="en-AU" sz="2500" b="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Platform</a:t>
            </a:r>
          </a:p>
        </p:txBody>
      </p:sp>
    </p:spTree>
    <p:extLst>
      <p:ext uri="{BB962C8B-B14F-4D97-AF65-F5344CB8AC3E}">
        <p14:creationId xmlns:p14="http://schemas.microsoft.com/office/powerpoint/2010/main" val="1023142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F372097-8345-4E4D-A0BD-DF3F1DC9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81" y="978102"/>
            <a:ext cx="8603102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>
                <a:solidFill>
                  <a:schemeClr val="tx1"/>
                </a:solidFill>
                <a:ea typeface="+mj-ea"/>
                <a:cs typeface="+mj-cs"/>
              </a:rPr>
              <a:t>Session objectives and takeaways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1194" y="2265037"/>
            <a:ext cx="822657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3A79CD52-A714-4F40-AAD9-859763CCB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143" y="2811104"/>
            <a:ext cx="2735265" cy="2735265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7EF4B89-3DC0-4BA1-B69E-06EC5B38F3DE}"/>
              </a:ext>
            </a:extLst>
          </p:cNvPr>
          <p:cNvSpPr txBox="1">
            <a:spLocks/>
          </p:cNvSpPr>
          <p:nvPr/>
        </p:nvSpPr>
        <p:spPr>
          <a:xfrm>
            <a:off x="4026225" y="2682433"/>
            <a:ext cx="5104262" cy="3215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1475" indent="-228600" defTabSz="914400">
              <a:spcBef>
                <a:spcPts val="488"/>
              </a:spcBef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Understand the evolution to “serverless” applications. </a:t>
            </a:r>
          </a:p>
          <a:p>
            <a:pPr marL="371475" indent="-228600" defTabSz="914400">
              <a:spcBef>
                <a:spcPts val="488"/>
              </a:spcBef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Recognize Azure platform support for different serverless architectures. </a:t>
            </a:r>
          </a:p>
          <a:p>
            <a:pPr marL="371475" indent="-228600" defTabSz="914400">
              <a:spcBef>
                <a:spcPts val="488"/>
              </a:spcBef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Have an awareness of code, scale, and management best practices.</a:t>
            </a:r>
          </a:p>
          <a:p>
            <a:pPr marL="371475" indent="-228600" defTabSz="914400">
              <a:spcBef>
                <a:spcPts val="488"/>
              </a:spcBef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Learn how to leverage “The DevOps” in an Azure serverless solution.</a:t>
            </a:r>
          </a:p>
          <a:p>
            <a:pPr indent="-228600" defTabSz="914400"/>
            <a:endParaRPr lang="en-US" sz="2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D296E-8951-41C4-B4D7-A9DA5B319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61270" y="320040"/>
            <a:ext cx="9383459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8C2FBF-93F8-4C5C-8B1D-58A5C7A23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81615" y="2057400"/>
            <a:ext cx="0" cy="2743200"/>
          </a:xfrm>
          <a:prstGeom prst="line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27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016AD47B-1A4B-40BD-BAB1-1F7959BA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836" y="785611"/>
            <a:ext cx="4868939" cy="131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>
                <a:solidFill>
                  <a:schemeClr val="tx1"/>
                </a:solidFill>
                <a:ea typeface="+mj-ea"/>
                <a:cs typeface="+mj-cs"/>
              </a:rPr>
              <a:t>Cosmos DB and Azure Function Support</a:t>
            </a:r>
          </a:p>
        </p:txBody>
      </p:sp>
      <p:sp>
        <p:nvSpPr>
          <p:cNvPr id="10245" name="Rectangle 70">
            <a:extLst>
              <a:ext uri="{FF2B5EF4-FFF2-40B4-BE49-F238E27FC236}">
                <a16:creationId xmlns:a16="http://schemas.microsoft.com/office/drawing/2014/main" id="{85EE8969-963B-4684-B457-EC3E23FEE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3781614" cy="6861717"/>
          </a:xfrm>
          <a:prstGeom prst="rect">
            <a:avLst/>
          </a:prstGeom>
          <a:solidFill>
            <a:srgbClr val="194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6" name="Rounded Rectangle 13">
            <a:extLst>
              <a:ext uri="{FF2B5EF4-FFF2-40B4-BE49-F238E27FC236}">
                <a16:creationId xmlns:a16="http://schemas.microsoft.com/office/drawing/2014/main" id="{FF6CD192-AEC2-4532-8B04-F0222376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032" y="986164"/>
            <a:ext cx="2741322" cy="4358546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How Azure Cosmos DB and Azure Functions integrate">
            <a:extLst>
              <a:ext uri="{FF2B5EF4-FFF2-40B4-BE49-F238E27FC236}">
                <a16:creationId xmlns:a16="http://schemas.microsoft.com/office/drawing/2014/main" id="{92F2D9CE-57E2-4622-8D55-38C891FE4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50" y="1845200"/>
            <a:ext cx="2177290" cy="26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47" name="Straight Connector 74">
            <a:extLst>
              <a:ext uri="{FF2B5EF4-FFF2-40B4-BE49-F238E27FC236}">
                <a16:creationId xmlns:a16="http://schemas.microsoft.com/office/drawing/2014/main" id="{ED22D97A-9000-40A1-A671-A23DB8BF9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0923" y="2422200"/>
            <a:ext cx="44577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8D9B0-DF18-4EEE-8859-57AA1F2BAC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7153" y="2743937"/>
            <a:ext cx="4994497" cy="3108424"/>
          </a:xfrm>
        </p:spPr>
        <p:txBody>
          <a:bodyPr vert="horz" lIns="91440" tIns="45720" rIns="91440" bIns="45720" rtlCol="0">
            <a:normAutofit/>
          </a:bodyPr>
          <a:lstStyle/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Trigger an Azure function from a Cosmos DB trigger and perform an action.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Retrieve data from Cosmos DB using an input binding.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  <a:latin typeface="+mn-lt"/>
              </a:rPr>
              <a:t>Persisit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data to Cosmos DB using an output binding.</a:t>
            </a:r>
          </a:p>
        </p:txBody>
      </p:sp>
    </p:spTree>
    <p:extLst>
      <p:ext uri="{BB962C8B-B14F-4D97-AF65-F5344CB8AC3E}">
        <p14:creationId xmlns:p14="http://schemas.microsoft.com/office/powerpoint/2010/main" val="302800434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016AD47B-1A4B-40BD-BAB1-1F7959BA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836" y="785611"/>
            <a:ext cx="4868939" cy="131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>
                <a:solidFill>
                  <a:schemeClr val="tx1"/>
                </a:solidFill>
                <a:ea typeface="+mj-ea"/>
                <a:cs typeface="+mj-cs"/>
              </a:rPr>
              <a:t>Blob Storage</a:t>
            </a:r>
          </a:p>
        </p:txBody>
      </p:sp>
      <p:sp>
        <p:nvSpPr>
          <p:cNvPr id="9220" name="Rectangle 70">
            <a:extLst>
              <a:ext uri="{FF2B5EF4-FFF2-40B4-BE49-F238E27FC236}">
                <a16:creationId xmlns:a16="http://schemas.microsoft.com/office/drawing/2014/main" id="{85EE8969-963B-4684-B457-EC3E23FEE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3781614" cy="6861717"/>
          </a:xfrm>
          <a:prstGeom prst="rect">
            <a:avLst/>
          </a:prstGeom>
          <a:solidFill>
            <a:srgbClr val="4C2A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21" name="Rounded Rectangle 13">
            <a:extLst>
              <a:ext uri="{FF2B5EF4-FFF2-40B4-BE49-F238E27FC236}">
                <a16:creationId xmlns:a16="http://schemas.microsoft.com/office/drawing/2014/main" id="{FF6CD192-AEC2-4532-8B04-F0222376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032" y="986164"/>
            <a:ext cx="2741322" cy="4358546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Diagram of Blob (object) storage architecture">
            <a:extLst>
              <a:ext uri="{FF2B5EF4-FFF2-40B4-BE49-F238E27FC236}">
                <a16:creationId xmlns:a16="http://schemas.microsoft.com/office/drawing/2014/main" id="{5F485496-CDBF-4860-9388-2D91CF526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50" y="2636611"/>
            <a:ext cx="2177290" cy="110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22" name="Straight Connector 74">
            <a:extLst>
              <a:ext uri="{FF2B5EF4-FFF2-40B4-BE49-F238E27FC236}">
                <a16:creationId xmlns:a16="http://schemas.microsoft.com/office/drawing/2014/main" id="{ED22D97A-9000-40A1-A671-A23DB8BF9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0923" y="2422200"/>
            <a:ext cx="44577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C6F603-D2AB-4427-A1BC-277D77916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7153" y="2743937"/>
            <a:ext cx="4994497" cy="3108424"/>
          </a:xfrm>
        </p:spPr>
        <p:txBody>
          <a:bodyPr vert="horz" lIns="91440" tIns="45720" rIns="91440" bIns="45720" rtlCol="0">
            <a:normAutofit/>
          </a:bodyPr>
          <a:lstStyle/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If you don’t require deep indexing or are storing media files you may want to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prioritise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the use of blob storage.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Blob storage is optimized for storing massive amounts of unstructured data.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The Event Grid trigger will allow execution of Azure Functions on </a:t>
            </a:r>
            <a:r>
              <a:rPr lang="en-US" sz="2200" b="1" i="1" dirty="0" err="1">
                <a:solidFill>
                  <a:schemeClr val="tx1"/>
                </a:solidFill>
                <a:latin typeface="+mn-lt"/>
              </a:rPr>
              <a:t>BlobCreated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or </a:t>
            </a:r>
            <a:r>
              <a:rPr lang="en-US" sz="2200" b="1" i="1" dirty="0" err="1">
                <a:solidFill>
                  <a:schemeClr val="tx1"/>
                </a:solidFill>
                <a:latin typeface="+mn-lt"/>
              </a:rPr>
              <a:t>BlobDeleted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252777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016AD47B-1A4B-40BD-BAB1-1F7959BA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836" y="785611"/>
            <a:ext cx="4868939" cy="131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dirty="0">
                <a:solidFill>
                  <a:schemeClr val="tx1"/>
                </a:solidFill>
                <a:ea typeface="+mj-ea"/>
                <a:cs typeface="+mj-cs"/>
              </a:rPr>
              <a:t>Power Apps</a:t>
            </a:r>
          </a:p>
        </p:txBody>
      </p:sp>
      <p:sp>
        <p:nvSpPr>
          <p:cNvPr id="9220" name="Rectangle 70">
            <a:extLst>
              <a:ext uri="{FF2B5EF4-FFF2-40B4-BE49-F238E27FC236}">
                <a16:creationId xmlns:a16="http://schemas.microsoft.com/office/drawing/2014/main" id="{85EE8969-963B-4684-B457-EC3E23FEE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3781614" cy="6861717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21" name="Rounded Rectangle 13">
            <a:extLst>
              <a:ext uri="{FF2B5EF4-FFF2-40B4-BE49-F238E27FC236}">
                <a16:creationId xmlns:a16="http://schemas.microsoft.com/office/drawing/2014/main" id="{FF6CD192-AEC2-4532-8B04-F0222376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032" y="986164"/>
            <a:ext cx="2741322" cy="4358546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222" name="Straight Connector 74">
            <a:extLst>
              <a:ext uri="{FF2B5EF4-FFF2-40B4-BE49-F238E27FC236}">
                <a16:creationId xmlns:a16="http://schemas.microsoft.com/office/drawing/2014/main" id="{ED22D97A-9000-40A1-A671-A23DB8BF9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0923" y="2422200"/>
            <a:ext cx="44577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C6F603-D2AB-4427-A1BC-277D77916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7153" y="2743937"/>
            <a:ext cx="4994497" cy="3108424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+mn-lt"/>
              </a:rPr>
              <a:t>Quickly create apps that work on any device using a Microsoft Office-like experience a visual designer to automate workflows.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+mn-lt"/>
              </a:rPr>
              <a:t>Use custom or built-in connections to connect PowerApps to cloud services such as Office 365 and Dynamics CRM and on-premises systems including SharePoint, SAP and more.</a:t>
            </a:r>
          </a:p>
        </p:txBody>
      </p:sp>
      <p:pic>
        <p:nvPicPr>
          <p:cNvPr id="8" name="Picture 2" descr="PowerApps home page">
            <a:extLst>
              <a:ext uri="{FF2B5EF4-FFF2-40B4-BE49-F238E27FC236}">
                <a16:creationId xmlns:a16="http://schemas.microsoft.com/office/drawing/2014/main" id="{6AEFF481-8F84-416B-9003-493414FD8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7" r="13755" b="-1"/>
          <a:stretch/>
        </p:blipFill>
        <p:spPr bwMode="auto">
          <a:xfrm>
            <a:off x="774533" y="2311945"/>
            <a:ext cx="2266089" cy="162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58073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016AD47B-1A4B-40BD-BAB1-1F7959BA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836" y="785611"/>
            <a:ext cx="4868939" cy="131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>
                <a:solidFill>
                  <a:schemeClr val="tx1"/>
                </a:solidFill>
                <a:ea typeface="+mj-ea"/>
                <a:cs typeface="+mj-cs"/>
              </a:rPr>
              <a:t>Common Data Service</a:t>
            </a:r>
          </a:p>
        </p:txBody>
      </p:sp>
      <p:sp>
        <p:nvSpPr>
          <p:cNvPr id="11268" name="Rectangle 70">
            <a:extLst>
              <a:ext uri="{FF2B5EF4-FFF2-40B4-BE49-F238E27FC236}">
                <a16:creationId xmlns:a16="http://schemas.microsoft.com/office/drawing/2014/main" id="{85EE8969-963B-4684-B457-EC3E23FEE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3781614" cy="6861717"/>
          </a:xfrm>
          <a:prstGeom prst="rect">
            <a:avLst/>
          </a:prstGeom>
          <a:solidFill>
            <a:srgbClr val="4B5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69" name="Rounded Rectangle 13">
            <a:extLst>
              <a:ext uri="{FF2B5EF4-FFF2-40B4-BE49-F238E27FC236}">
                <a16:creationId xmlns:a16="http://schemas.microsoft.com/office/drawing/2014/main" id="{FF6CD192-AEC2-4532-8B04-F0222376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032" y="986164"/>
            <a:ext cx="2741322" cy="4358546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266" name="Picture 2" descr="Screenshot showing overview of the Business Application Platform.">
            <a:extLst>
              <a:ext uri="{FF2B5EF4-FFF2-40B4-BE49-F238E27FC236}">
                <a16:creationId xmlns:a16="http://schemas.microsoft.com/office/drawing/2014/main" id="{0CBF7166-4975-45C7-8A84-81710F04F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50" y="2704759"/>
            <a:ext cx="2177290" cy="96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70" name="Straight Connector 74">
            <a:extLst>
              <a:ext uri="{FF2B5EF4-FFF2-40B4-BE49-F238E27FC236}">
                <a16:creationId xmlns:a16="http://schemas.microsoft.com/office/drawing/2014/main" id="{ED22D97A-9000-40A1-A671-A23DB8BF9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0923" y="2422200"/>
            <a:ext cx="44577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0FDB4-0D12-4B8C-8986-5376D6810D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7153" y="2743937"/>
            <a:ext cx="4994497" cy="3108424"/>
          </a:xfrm>
        </p:spPr>
        <p:txBody>
          <a:bodyPr vert="horz" lIns="91440" tIns="45720" rIns="91440" bIns="45720" rtlCol="0">
            <a:normAutofit/>
          </a:bodyPr>
          <a:lstStyle/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Standard and custom entities within CDS for Apps provide a secure and cloud-based storage option for your data.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Natively access and combine with Dynamics 365 data.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Rich metadata, data types and relationships are leveraged by Power Apps.</a:t>
            </a:r>
          </a:p>
          <a:p>
            <a:pPr marL="371475" indent="-2286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Integrated Azure AD security to enable fine-grained role based security.</a:t>
            </a:r>
          </a:p>
        </p:txBody>
      </p:sp>
    </p:spTree>
    <p:extLst>
      <p:ext uri="{BB962C8B-B14F-4D97-AF65-F5344CB8AC3E}">
        <p14:creationId xmlns:p14="http://schemas.microsoft.com/office/powerpoint/2010/main" val="333317992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61270" y="320040"/>
            <a:ext cx="9383459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DF7EC8-E374-475D-A6FE-480E0196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9227" y="965199"/>
            <a:ext cx="5497439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9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Power Platform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74222-3FBA-48D9-BD15-DE10CC48D0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1396" y="965198"/>
            <a:ext cx="2200199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Bef>
                <a:spcPts val="1000"/>
              </a:spcBef>
            </a:pPr>
            <a:r>
              <a:rPr lang="en-US" sz="18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Demonstration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9541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31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61270" y="320040"/>
            <a:ext cx="9383459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7" y="963877"/>
            <a:ext cx="28391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 dirty="0">
                <a:solidFill>
                  <a:srgbClr val="BAD80A"/>
                </a:solidFill>
                <a:latin typeface="+mj-lt"/>
                <a:ea typeface="+mj-ea"/>
                <a:cs typeface="+mj-cs"/>
              </a:rPr>
              <a:t>Wrapping up…</a:t>
            </a:r>
          </a:p>
        </p:txBody>
      </p:sp>
      <p:cxnSp>
        <p:nvCxnSpPr>
          <p:cNvPr id="16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81615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A8178423-6AAC-4FB5-8BCA-18ED014847D7}"/>
              </a:ext>
            </a:extLst>
          </p:cNvPr>
          <p:cNvSpPr txBox="1">
            <a:spLocks/>
          </p:cNvSpPr>
          <p:nvPr/>
        </p:nvSpPr>
        <p:spPr>
          <a:xfrm>
            <a:off x="4043025" y="963877"/>
            <a:ext cx="5181937" cy="493024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058" b="0" kern="1200" cap="none" spc="-98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71475" marR="0" lvl="0" indent="-228600" defTabSz="914400" fontAlgn="auto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cap="none" spc="-98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Compute</a:t>
            </a:r>
          </a:p>
          <a:p>
            <a:pPr marL="371475" marR="0" lvl="0" indent="-228600" defTabSz="914400" fontAlgn="auto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cap="none" spc="-98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Orchestration</a:t>
            </a:r>
          </a:p>
          <a:p>
            <a:pPr marL="371475" marR="0" lvl="0" indent="-228600" defTabSz="914400" fontAlgn="auto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  <a:cs typeface="+mn-cs"/>
              </a:rPr>
              <a:t>Containers</a:t>
            </a:r>
          </a:p>
          <a:p>
            <a:pPr marL="371475" marR="0" lvl="0" indent="-228600" defTabSz="914400" fontAlgn="auto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cap="none" spc="-98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cs"/>
            </a:endParaRPr>
          </a:p>
          <a:p>
            <a:pPr marL="371475" marR="0" lvl="0" indent="-228600" defTabSz="914400" fontAlgn="auto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cap="none" spc="-98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Messaging &amp; Events</a:t>
            </a:r>
          </a:p>
          <a:p>
            <a:pPr marL="371475" marR="0" lvl="0" indent="-228600" defTabSz="914400" fontAlgn="auto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cap="none" spc="-98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Database</a:t>
            </a:r>
          </a:p>
          <a:p>
            <a:pPr marL="371475" marR="0" lvl="0" indent="-228600" defTabSz="914400" fontAlgn="auto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  <a:cs typeface="+mn-cs"/>
              </a:rPr>
              <a:t>Analytics</a:t>
            </a:r>
          </a:p>
          <a:p>
            <a:pPr marL="371475" marR="0" lvl="0" indent="-228600" defTabSz="914400" fontAlgn="auto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cap="none" spc="-98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135590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5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61270" y="320040"/>
            <a:ext cx="9383459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016AD47B-1A4B-40BD-BAB1-1F7959BA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963877"/>
            <a:ext cx="28391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Further reading</a:t>
            </a:r>
          </a:p>
        </p:txBody>
      </p:sp>
      <p:cxnSp>
        <p:nvCxnSpPr>
          <p:cNvPr id="54" name="Straight Connector 57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81615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6D8F148A-6E51-4111-B9D4-89357F6CD2B9}"/>
              </a:ext>
            </a:extLst>
          </p:cNvPr>
          <p:cNvSpPr txBox="1">
            <a:spLocks/>
          </p:cNvSpPr>
          <p:nvPr/>
        </p:nvSpPr>
        <p:spPr>
          <a:xfrm>
            <a:off x="4043025" y="963877"/>
            <a:ext cx="5181937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23" b="0" kern="1200" cap="none" spc="-8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latin typeface="+mn-lt"/>
                <a:cs typeface="+mn-cs"/>
              </a:rPr>
              <a:t>Azure Functions – Significant Improvements in HTTP Trigger Scaling</a:t>
            </a:r>
          </a:p>
          <a:p>
            <a:pPr defTabSz="914400"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latin typeface="+mn-lt"/>
                <a:cs typeface="+mn-cs"/>
                <a:hlinkClick r:id="rId3"/>
              </a:rPr>
              <a:t>https://www.azurefromthetrenches.com/azure-functions-significant-improvements-in-http-trigger-scaling/</a:t>
            </a:r>
            <a:endParaRPr lang="en-US" sz="2000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  <a:cs typeface="+mn-cs"/>
            </a:endParaRPr>
          </a:p>
          <a:p>
            <a:pPr defTabSz="914400"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latin typeface="+mn-lt"/>
                <a:cs typeface="+mn-cs"/>
              </a:rPr>
              <a:t>Azure Serverless end-to-end with Functions, Logic Apps, and Event Grid:</a:t>
            </a:r>
          </a:p>
          <a:p>
            <a:pPr defTabSz="914400"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latin typeface="+mn-lt"/>
                <a:cs typeface="+mn-cs"/>
                <a:hlinkClick r:id="rId4"/>
              </a:rPr>
              <a:t>https://azure.microsoft.com/en-us/resources/videos/azure-serverless-end-to-end-with-functions-logic-apps-and-event-grid/</a:t>
            </a:r>
            <a:endParaRPr lang="en-US" sz="2000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  <a:cs typeface="+mn-cs"/>
            </a:endParaRPr>
          </a:p>
          <a:p>
            <a:pPr defTabSz="914400"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latin typeface="+mn-lt"/>
                <a:cs typeface="+mn-cs"/>
              </a:rPr>
              <a:t>The Case for Durable Workflows:</a:t>
            </a:r>
          </a:p>
          <a:p>
            <a:pPr defTabSz="914400"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latin typeface="+mn-lt"/>
                <a:cs typeface="+mn-cs"/>
                <a:hlinkClick r:id="rId5"/>
              </a:rPr>
              <a:t>https://markheath.net/post/the-case-for-durable-workflows</a:t>
            </a:r>
            <a:endParaRPr lang="en-US" sz="2000" dirty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413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3.googleusercontent.com/UrZM4biElLtR0qnyyVn_gy0syqBHXzryiu08e6UIGw20qo9OVNdqZjzi_vzVqVaDEMAWJOB-Pl9joTfbJKhZs_L2I5843NM1P1FbHYbvswoR7xpNqw85Bc7zukxcPT1bvRhrzRN6b4xrEdKCJPRoEBZiY3_NsxGcTIyT10dWIrZPYIiPRIQVnZWgrvzGCRLPkoQTpxet7uD1Dq4BTyjvaMMNcPsuvmWD2892MY9hpa2Af7EHmrjoxBK74jnJYR2rtjml8xybT1bRkyVO9jItAELO_Pseglx5dNvSvL-neXgrh7dSkvGsdfPKrX3gChNaKGZ5eAMXCZT_sXd5zfqifTbIZ3PTWRvQaRyS888E_rPYm9hqzOHAMNJELCyOqI7Durx494Ujo-9qcPSnl2wgpzJUbUCJbcg2wcdu-bPLn9gqSXkwNeIQcreI28QBKxVyWg1C_LGCvFiKw3j7-I6_ZsHW2MJ__lylNS0YsIDUkO15KFceIThumYyjWYvN9o0CSClbxxdeHxx3j29cVKU21XHOtMBNUCTUdEwNbu8bTKs_Ro8DPf8uCAwbo6JSL1ohiQdYkefahBfKG9jrCSPgtprVz3r6dJFkiQ8QIe6_9otWeZjcSa67xGQ7bpp45LF2sV_vjGLklUVESt9qFsgfp_54esS6o0lEsPDzdKc2DZ6pKIrmICr7voWfrHWMLRuilTqfwzyQXGJsmREcBRc=w1254-h941-no">
            <a:extLst>
              <a:ext uri="{FF2B5EF4-FFF2-40B4-BE49-F238E27FC236}">
                <a16:creationId xmlns:a16="http://schemas.microsoft.com/office/drawing/2014/main" id="{4D530AE3-B2BD-466C-BBF5-717E18964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92" b="18592"/>
          <a:stretch/>
        </p:blipFill>
        <p:spPr bwMode="auto">
          <a:xfrm>
            <a:off x="20" y="9"/>
            <a:ext cx="9905980" cy="455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3216" y="4388303"/>
            <a:ext cx="669573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DA208C2-68F1-44F5-B6C8-469611FC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60" y="4551037"/>
            <a:ext cx="4080198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600">
                <a:solidFill>
                  <a:srgbClr val="000000"/>
                </a:solidFill>
                <a:ea typeface="+mj-ea"/>
                <a:cs typeface="+mj-cs"/>
              </a:rPr>
              <a:t>Thanks for listening!!!</a:t>
            </a:r>
            <a:endParaRPr lang="en-US" sz="3600" dirty="0">
              <a:solidFill>
                <a:srgbClr val="000000"/>
              </a:solidFill>
              <a:ea typeface="+mj-ea"/>
              <a:cs typeface="+mj-cs"/>
            </a:endParaRPr>
          </a:p>
        </p:txBody>
      </p:sp>
      <p:sp>
        <p:nvSpPr>
          <p:cNvPr id="11" name="Title 16">
            <a:extLst>
              <a:ext uri="{FF2B5EF4-FFF2-40B4-BE49-F238E27FC236}">
                <a16:creationId xmlns:a16="http://schemas.microsoft.com/office/drawing/2014/main" id="{F9C548A2-22DC-41AB-AC84-6DC987773A14}"/>
              </a:ext>
            </a:extLst>
          </p:cNvPr>
          <p:cNvSpPr txBox="1">
            <a:spLocks/>
          </p:cNvSpPr>
          <p:nvPr/>
        </p:nvSpPr>
        <p:spPr>
          <a:xfrm>
            <a:off x="6926844" y="4958403"/>
            <a:ext cx="4002709" cy="1509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+mn-lt"/>
                <a:cs typeface="+mn-cs"/>
              </a:rPr>
              <a:t>Simon Lamb</a:t>
            </a:r>
          </a:p>
          <a:p>
            <a:pPr defTabSz="914400">
              <a:spcAft>
                <a:spcPts val="600"/>
              </a:spcAft>
            </a:pPr>
            <a:r>
              <a:rPr lang="en-US" sz="1500" dirty="0">
                <a:solidFill>
                  <a:srgbClr val="000000"/>
                </a:solidFill>
                <a:latin typeface="+mn-lt"/>
                <a:cs typeface="+mn-cs"/>
              </a:rPr>
              <a:t>Technical Evangelist</a:t>
            </a:r>
          </a:p>
          <a:p>
            <a:pPr defTabSz="914400">
              <a:spcAft>
                <a:spcPts val="600"/>
              </a:spcAft>
            </a:pPr>
            <a:r>
              <a:rPr lang="en-US" sz="1500" dirty="0">
                <a:solidFill>
                  <a:srgbClr val="000000"/>
                </a:solidFill>
                <a:latin typeface="+mn-lt"/>
                <a:cs typeface="+mn-cs"/>
              </a:rPr>
              <a:t>@slamb2k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+mn-lt"/>
              <a:cs typeface="+mn-cs"/>
            </a:endParaRPr>
          </a:p>
          <a:p>
            <a:pPr defTabSz="914400">
              <a:spcAft>
                <a:spcPts val="600"/>
              </a:spcAft>
            </a:pPr>
            <a:r>
              <a:rPr lang="en-US" sz="1500" dirty="0">
                <a:solidFill>
                  <a:srgbClr val="000000"/>
                </a:solidFill>
                <a:latin typeface="+mn-lt"/>
                <a:cs typeface="+mn-cs"/>
                <a:hlinkClick r:id="rId5"/>
              </a:rPr>
              <a:t>https://simonlamb.codes</a:t>
            </a:r>
            <a:endParaRPr lang="en-US" sz="1500" dirty="0">
              <a:solidFill>
                <a:srgbClr val="000000"/>
              </a:solidFill>
              <a:latin typeface="+mn-lt"/>
              <a:cs typeface="+mn-cs"/>
            </a:endParaRP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+mn-lt"/>
              <a:cs typeface="+mn-cs"/>
            </a:endParaRP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+mn-lt"/>
              <a:cs typeface="+mn-cs"/>
            </a:endParaRP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98526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78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F372097-8345-4E4D-A0BD-DF3F1DC9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46" y="332688"/>
            <a:ext cx="8337825" cy="9305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800" dirty="0">
                <a:solidFill>
                  <a:schemeClr val="tx1"/>
                </a:solidFill>
                <a:ea typeface="+mj-ea"/>
                <a:cs typeface="+mj-cs"/>
              </a:rPr>
              <a:t>Application Progression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1687D6-573E-4BB0-A935-73CDA75DFEA4}"/>
              </a:ext>
            </a:extLst>
          </p:cNvPr>
          <p:cNvSpPr/>
          <p:nvPr/>
        </p:nvSpPr>
        <p:spPr bwMode="auto">
          <a:xfrm>
            <a:off x="539433" y="2475548"/>
            <a:ext cx="2313984" cy="16103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999" tIns="111999" rIns="139999" bIns="1119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13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549" dirty="0">
                <a:solidFill>
                  <a:srgbClr val="505050">
                    <a:lumMod val="50000"/>
                  </a:srgbClr>
                </a:solidFill>
                <a:latin typeface="Segoe UI Semilight"/>
                <a:cs typeface="Segoe UI" pitchFamily="34" charset="0"/>
              </a:rPr>
              <a:t>Modernize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1DDD60-9C1B-4144-8EA9-76483C0C1514}"/>
              </a:ext>
            </a:extLst>
          </p:cNvPr>
          <p:cNvGrpSpPr/>
          <p:nvPr/>
        </p:nvGrpSpPr>
        <p:grpSpPr>
          <a:xfrm>
            <a:off x="532489" y="4125006"/>
            <a:ext cx="2320928" cy="1162546"/>
            <a:chOff x="6293265" y="1897062"/>
            <a:chExt cx="2934394" cy="2883977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B317CB-5D08-4CF4-9785-53B228DD3279}"/>
                </a:ext>
              </a:extLst>
            </p:cNvPr>
            <p:cNvSpPr/>
            <p:nvPr/>
          </p:nvSpPr>
          <p:spPr bwMode="auto">
            <a:xfrm>
              <a:off x="6293265" y="1903413"/>
              <a:ext cx="1400279" cy="2877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2806" tIns="114245" rIns="142806" bIns="114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2807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7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FF04BB-1938-4C63-87D6-10E39EA425B4}"/>
                </a:ext>
              </a:extLst>
            </p:cNvPr>
            <p:cNvSpPr/>
            <p:nvPr/>
          </p:nvSpPr>
          <p:spPr bwMode="auto">
            <a:xfrm>
              <a:off x="7783288" y="1903413"/>
              <a:ext cx="1385939" cy="2877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2806" tIns="114245" rIns="142806" bIns="114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2807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7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CD1282-625E-4DBF-BA12-E6C9FC346DCC}"/>
                </a:ext>
              </a:extLst>
            </p:cNvPr>
            <p:cNvSpPr/>
            <p:nvPr/>
          </p:nvSpPr>
          <p:spPr bwMode="auto">
            <a:xfrm>
              <a:off x="6293267" y="1897062"/>
              <a:ext cx="2934392" cy="2807776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999" tIns="111999" rIns="139999" bIns="1119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73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54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Containerize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4CF8FF6-8425-4187-8153-E61D76455A05}"/>
              </a:ext>
            </a:extLst>
          </p:cNvPr>
          <p:cNvSpPr/>
          <p:nvPr/>
        </p:nvSpPr>
        <p:spPr bwMode="auto">
          <a:xfrm>
            <a:off x="532488" y="5268005"/>
            <a:ext cx="2320929" cy="9470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999" tIns="111999" rIns="139999" bIns="1119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13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54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Lift and Shift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35E367-89B5-4B58-A7C5-281228E08FC9}"/>
              </a:ext>
            </a:extLst>
          </p:cNvPr>
          <p:cNvCxnSpPr>
            <a:cxnSpLocks/>
          </p:cNvCxnSpPr>
          <p:nvPr/>
        </p:nvCxnSpPr>
        <p:spPr>
          <a:xfrm>
            <a:off x="8108528" y="2439382"/>
            <a:ext cx="39429" cy="3632806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24FB54A-A508-42E4-A3FA-E6C6F48BA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70" y="5494381"/>
            <a:ext cx="494303" cy="494303"/>
          </a:xfrm>
          <a:prstGeom prst="rect">
            <a:avLst/>
          </a:prstGeom>
        </p:spPr>
      </p:pic>
      <p:pic>
        <p:nvPicPr>
          <p:cNvPr id="17" name="Picture 2" descr="Image result for linux logo transparent">
            <a:extLst>
              <a:ext uri="{FF2B5EF4-FFF2-40B4-BE49-F238E27FC236}">
                <a16:creationId xmlns:a16="http://schemas.microsoft.com/office/drawing/2014/main" id="{22568EE0-4C30-4F48-90F3-9F9E5BD34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509" y="5518052"/>
            <a:ext cx="399385" cy="47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216B2A-DDC9-40A4-98FA-C2E88A649560}"/>
              </a:ext>
            </a:extLst>
          </p:cNvPr>
          <p:cNvSpPr/>
          <p:nvPr/>
        </p:nvSpPr>
        <p:spPr>
          <a:xfrm>
            <a:off x="4984867" y="5546479"/>
            <a:ext cx="1327608" cy="4074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13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75">
                <a:solidFill>
                  <a:srgbClr val="505050">
                    <a:lumMod val="50000"/>
                  </a:srgbClr>
                </a:solidFill>
                <a:latin typeface="Segoe UI Semilight"/>
                <a:cs typeface="Segoe UI" pitchFamily="34" charset="0"/>
              </a:rPr>
              <a:t>IaaS VMs</a:t>
            </a:r>
          </a:p>
        </p:txBody>
      </p:sp>
      <p:pic>
        <p:nvPicPr>
          <p:cNvPr id="19" name="Picture 10" descr="https://www.packet.net/media/images/m7S2-kubernetes.png">
            <a:extLst>
              <a:ext uri="{FF2B5EF4-FFF2-40B4-BE49-F238E27FC236}">
                <a16:creationId xmlns:a16="http://schemas.microsoft.com/office/drawing/2014/main" id="{31DFB58F-6C5D-4F15-B171-809F0C8A3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25"/>
          <a:stretch/>
        </p:blipFill>
        <p:spPr bwMode="auto">
          <a:xfrm>
            <a:off x="4020475" y="4115718"/>
            <a:ext cx="1456481" cy="88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result for service fabric azure">
            <a:extLst>
              <a:ext uri="{FF2B5EF4-FFF2-40B4-BE49-F238E27FC236}">
                <a16:creationId xmlns:a16="http://schemas.microsoft.com/office/drawing/2014/main" id="{5CF1C294-6512-41B4-8890-BCF082DE8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5"/>
          <a:stretch/>
        </p:blipFill>
        <p:spPr bwMode="auto">
          <a:xfrm>
            <a:off x="6729683" y="3521773"/>
            <a:ext cx="1441724" cy="90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6C2428-A3C9-4E8F-AA8B-384C5BC16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7200" y="4256841"/>
            <a:ext cx="745696" cy="74569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6CD3C71-51DE-4C03-A106-78AD8FC91E9A}"/>
              </a:ext>
            </a:extLst>
          </p:cNvPr>
          <p:cNvGrpSpPr/>
          <p:nvPr/>
        </p:nvGrpSpPr>
        <p:grpSpPr>
          <a:xfrm>
            <a:off x="8524331" y="2726321"/>
            <a:ext cx="738326" cy="738015"/>
            <a:chOff x="4193667" y="3404722"/>
            <a:chExt cx="1499616" cy="149961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219CF1-0C0F-474B-81D4-F504A008520D}"/>
                </a:ext>
              </a:extLst>
            </p:cNvPr>
            <p:cNvSpPr/>
            <p:nvPr/>
          </p:nvSpPr>
          <p:spPr bwMode="auto">
            <a:xfrm>
              <a:off x="4193667" y="3404722"/>
              <a:ext cx="1499616" cy="149961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94360" tIns="118872" rIns="148590" bIns="11887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75763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6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24" name="Picture 23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E9351BA7-E128-40D0-95FE-6BE2F327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805" y="3623255"/>
              <a:ext cx="1005840" cy="1005840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90AC3E-9A5F-4E7C-99DF-84112EA71521}"/>
              </a:ext>
            </a:extLst>
          </p:cNvPr>
          <p:cNvCxnSpPr>
            <a:cxnSpLocks/>
          </p:cNvCxnSpPr>
          <p:nvPr/>
        </p:nvCxnSpPr>
        <p:spPr>
          <a:xfrm flipV="1">
            <a:off x="3046456" y="5242565"/>
            <a:ext cx="4427588" cy="639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57FBD2-0E83-4ED2-8A46-BA44A03B04D5}"/>
              </a:ext>
            </a:extLst>
          </p:cNvPr>
          <p:cNvCxnSpPr>
            <a:cxnSpLocks/>
          </p:cNvCxnSpPr>
          <p:nvPr/>
        </p:nvCxnSpPr>
        <p:spPr>
          <a:xfrm flipV="1">
            <a:off x="3067727" y="4125006"/>
            <a:ext cx="1885274" cy="17466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EE59DF7-3395-4780-8C97-BA0A88C2184F}"/>
              </a:ext>
            </a:extLst>
          </p:cNvPr>
          <p:cNvCxnSpPr>
            <a:cxnSpLocks/>
          </p:cNvCxnSpPr>
          <p:nvPr/>
        </p:nvCxnSpPr>
        <p:spPr>
          <a:xfrm>
            <a:off x="3067726" y="2507614"/>
            <a:ext cx="2192523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59C8643-A636-402F-A686-ACE08C5A2BBC}"/>
              </a:ext>
            </a:extLst>
          </p:cNvPr>
          <p:cNvSpPr/>
          <p:nvPr/>
        </p:nvSpPr>
        <p:spPr bwMode="auto">
          <a:xfrm>
            <a:off x="532489" y="1503701"/>
            <a:ext cx="2315501" cy="93568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999" tIns="111999" rIns="139999" bIns="1119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137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549" dirty="0">
                <a:solidFill>
                  <a:srgbClr val="505050">
                    <a:lumMod val="50000"/>
                  </a:srgbClr>
                </a:solidFill>
                <a:latin typeface="Segoe UI Semilight"/>
                <a:cs typeface="Segoe UI" pitchFamily="34" charset="0"/>
              </a:rPr>
              <a:t>Business Apps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804EE5-4EFB-49B1-9CCD-13C7962CF8C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000000">
                <a:tint val="45000"/>
                <a:satMod val="400000"/>
              </a:srgbClr>
            </a:duotone>
            <a:lum bright="-100000" contrast="-100000"/>
          </a:blip>
          <a:stretch>
            <a:fillRect/>
          </a:stretch>
        </p:blipFill>
        <p:spPr>
          <a:xfrm>
            <a:off x="3738712" y="1463994"/>
            <a:ext cx="931115" cy="63717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77886E4-0DAE-483C-B6BA-133A9DE96901}"/>
              </a:ext>
            </a:extLst>
          </p:cNvPr>
          <p:cNvSpPr/>
          <p:nvPr/>
        </p:nvSpPr>
        <p:spPr>
          <a:xfrm>
            <a:off x="3645431" y="2068462"/>
            <a:ext cx="1117678" cy="3327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3966">
              <a:defRPr/>
            </a:pPr>
            <a:r>
              <a:rPr lang="en-US" sz="1562" spc="-78" dirty="0">
                <a:solidFill>
                  <a:srgbClr val="000000"/>
                </a:solidFill>
                <a:latin typeface="Segoe UI Semibold"/>
                <a:cs typeface="Segoe UI Semibold" panose="020B0702040204020203" pitchFamily="34" charset="0"/>
              </a:rPr>
              <a:t>PowerApps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D233DB-5B4A-4770-B8BD-4DAC1C433CA6}"/>
              </a:ext>
            </a:extLst>
          </p:cNvPr>
          <p:cNvCxnSpPr>
            <a:cxnSpLocks/>
          </p:cNvCxnSpPr>
          <p:nvPr/>
        </p:nvCxnSpPr>
        <p:spPr>
          <a:xfrm flipV="1">
            <a:off x="6658279" y="2467908"/>
            <a:ext cx="1319966" cy="764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925348-82E2-4D58-A49C-10287BBF99DE}"/>
              </a:ext>
            </a:extLst>
          </p:cNvPr>
          <p:cNvGrpSpPr/>
          <p:nvPr/>
        </p:nvGrpSpPr>
        <p:grpSpPr>
          <a:xfrm>
            <a:off x="4466919" y="2953794"/>
            <a:ext cx="535611" cy="560072"/>
            <a:chOff x="4193667" y="3404722"/>
            <a:chExt cx="1499616" cy="149961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233B255-3654-4978-B8BC-D4C6F09F1763}"/>
                </a:ext>
              </a:extLst>
            </p:cNvPr>
            <p:cNvSpPr/>
            <p:nvPr/>
          </p:nvSpPr>
          <p:spPr bwMode="auto">
            <a:xfrm>
              <a:off x="4193667" y="3404722"/>
              <a:ext cx="1499616" cy="149961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94360" tIns="118872" rIns="148590" bIns="11887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75763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6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34" name="Picture 33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FDACCA02-9814-4167-8F6A-8B092634B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805" y="3623255"/>
              <a:ext cx="1005840" cy="1005840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C4A0048-831E-4D2F-A9B3-062337CF4A89}"/>
              </a:ext>
            </a:extLst>
          </p:cNvPr>
          <p:cNvSpPr/>
          <p:nvPr/>
        </p:nvSpPr>
        <p:spPr>
          <a:xfrm>
            <a:off x="8231837" y="2257812"/>
            <a:ext cx="1665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dirty="0">
                <a:solidFill>
                  <a:srgbClr val="505050">
                    <a:lumMod val="50000"/>
                  </a:srgbClr>
                </a:solidFill>
                <a:latin typeface="Segoe UI Semilight"/>
                <a:cs typeface="Segoe UI" pitchFamily="34" charset="0"/>
              </a:rPr>
              <a:t>Automation</a:t>
            </a:r>
            <a:endParaRPr lang="en-US" sz="2275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075180-9ECA-4974-BEFD-151FED8D3241}"/>
              </a:ext>
            </a:extLst>
          </p:cNvPr>
          <p:cNvSpPr/>
          <p:nvPr/>
        </p:nvSpPr>
        <p:spPr>
          <a:xfrm>
            <a:off x="4295671" y="3489774"/>
            <a:ext cx="870431" cy="29238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3966">
              <a:defRPr/>
            </a:pPr>
            <a:r>
              <a:rPr lang="en-US" sz="1300" spc="-78" dirty="0">
                <a:solidFill>
                  <a:srgbClr val="000000"/>
                </a:solidFill>
                <a:latin typeface="Segoe UI Semibold"/>
                <a:cs typeface="Segoe UI Semibold" panose="020B0702040204020203" pitchFamily="34" charset="0"/>
              </a:rPr>
              <a:t>Event Grid</a:t>
            </a:r>
            <a:endParaRPr lang="en-US" sz="1562" spc="-78" dirty="0">
              <a:solidFill>
                <a:srgbClr val="000000"/>
              </a:solidFill>
              <a:latin typeface="Segoe UI Semibold"/>
              <a:cs typeface="Segoe UI Semibold" panose="020B07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4A10C0-2188-4C58-9635-9DE1280B3190}"/>
              </a:ext>
            </a:extLst>
          </p:cNvPr>
          <p:cNvSpPr/>
          <p:nvPr/>
        </p:nvSpPr>
        <p:spPr>
          <a:xfrm>
            <a:off x="3078080" y="3783261"/>
            <a:ext cx="973088" cy="3327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3966">
              <a:defRPr/>
            </a:pPr>
            <a:r>
              <a:rPr lang="en-US" sz="1562" spc="-78">
                <a:solidFill>
                  <a:srgbClr val="000000"/>
                </a:solidFill>
                <a:latin typeface="Segoe UI Semibold"/>
                <a:cs typeface="Segoe UI Semibold" panose="020B0702040204020203" pitchFamily="34" charset="0"/>
              </a:rPr>
              <a:t>Functions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2813FC-D003-4803-BAB8-41FD6BBB55DD}"/>
              </a:ext>
            </a:extLst>
          </p:cNvPr>
          <p:cNvSpPr/>
          <p:nvPr/>
        </p:nvSpPr>
        <p:spPr>
          <a:xfrm>
            <a:off x="5505258" y="2904098"/>
            <a:ext cx="1086516" cy="3327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3966">
              <a:defRPr/>
            </a:pPr>
            <a:r>
              <a:rPr lang="en-US" sz="1562" spc="-78">
                <a:solidFill>
                  <a:srgbClr val="000000"/>
                </a:solidFill>
                <a:latin typeface="Segoe UI Semibold"/>
                <a:cs typeface="Segoe UI Semibold" panose="020B0702040204020203" pitchFamily="34" charset="0"/>
              </a:rPr>
              <a:t>Logic Apps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4F3B0C-36AE-49C2-B6B6-77881B351D7D}"/>
              </a:ext>
            </a:extLst>
          </p:cNvPr>
          <p:cNvSpPr/>
          <p:nvPr/>
        </p:nvSpPr>
        <p:spPr>
          <a:xfrm>
            <a:off x="5356752" y="4530394"/>
            <a:ext cx="1110561" cy="3327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3966">
              <a:defRPr/>
            </a:pPr>
            <a:r>
              <a:rPr lang="en-US" sz="1562" spc="-78">
                <a:solidFill>
                  <a:srgbClr val="000000"/>
                </a:solidFill>
                <a:latin typeface="Segoe UI Semibold"/>
                <a:cs typeface="Segoe UI Semibold" panose="020B0702040204020203" pitchFamily="34" charset="0"/>
              </a:rPr>
              <a:t>AppService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7CFD1A3-3D04-4EBB-831A-0CEAB8B88796}"/>
              </a:ext>
            </a:extLst>
          </p:cNvPr>
          <p:cNvSpPr/>
          <p:nvPr/>
        </p:nvSpPr>
        <p:spPr>
          <a:xfrm>
            <a:off x="6680878" y="4515847"/>
            <a:ext cx="1289840" cy="3327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3966">
              <a:defRPr/>
            </a:pPr>
            <a:r>
              <a:rPr lang="en-US" sz="1562" spc="-78" dirty="0">
                <a:solidFill>
                  <a:srgbClr val="000000"/>
                </a:solidFill>
                <a:latin typeface="Segoe UI Semibold"/>
                <a:cs typeface="Segoe UI Semibold" panose="020B0702040204020203" pitchFamily="34" charset="0"/>
              </a:rPr>
              <a:t>Service Fabric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6F6C3D-4BF2-4BCF-A424-1DE4A9C3FC5F}"/>
              </a:ext>
            </a:extLst>
          </p:cNvPr>
          <p:cNvSpPr/>
          <p:nvPr/>
        </p:nvSpPr>
        <p:spPr>
          <a:xfrm>
            <a:off x="4515570" y="4943862"/>
            <a:ext cx="460832" cy="29238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3966">
              <a:defRPr/>
            </a:pPr>
            <a:r>
              <a:rPr lang="en-US" sz="1300" spc="-78">
                <a:solidFill>
                  <a:srgbClr val="000000"/>
                </a:solidFill>
                <a:latin typeface="Segoe UI Semibold"/>
                <a:cs typeface="Segoe UI Semibold" panose="020B0702040204020203" pitchFamily="34" charset="0"/>
              </a:rPr>
              <a:t>AKS	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F810AD-ACDF-4E90-92A0-6B55059539B8}"/>
              </a:ext>
            </a:extLst>
          </p:cNvPr>
          <p:cNvSpPr/>
          <p:nvPr/>
        </p:nvSpPr>
        <p:spPr>
          <a:xfrm>
            <a:off x="3361657" y="4956321"/>
            <a:ext cx="416782" cy="29238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3966">
              <a:defRPr/>
            </a:pPr>
            <a:r>
              <a:rPr lang="en-US" sz="1300" spc="-78">
                <a:solidFill>
                  <a:srgbClr val="000000"/>
                </a:solidFill>
                <a:latin typeface="Segoe UI Semibold"/>
                <a:cs typeface="Segoe UI Semibold" panose="020B0702040204020203" pitchFamily="34" charset="0"/>
              </a:rPr>
              <a:t>ACI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B3D064-64B4-4A1E-9A05-248DC43931DB}"/>
              </a:ext>
            </a:extLst>
          </p:cNvPr>
          <p:cNvSpPr/>
          <p:nvPr/>
        </p:nvSpPr>
        <p:spPr>
          <a:xfrm>
            <a:off x="8456432" y="3466440"/>
            <a:ext cx="870431" cy="29238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3966">
              <a:defRPr/>
            </a:pPr>
            <a:r>
              <a:rPr lang="en-US" sz="1300" spc="-78">
                <a:solidFill>
                  <a:srgbClr val="000000"/>
                </a:solidFill>
                <a:latin typeface="Segoe UI Semibold"/>
                <a:cs typeface="Segoe UI Semibold" panose="020B0702040204020203" pitchFamily="34" charset="0"/>
              </a:rPr>
              <a:t>Event Grid</a:t>
            </a:r>
            <a:endParaRPr lang="en-US" sz="1562" spc="-78">
              <a:solidFill>
                <a:srgbClr val="000000"/>
              </a:solidFill>
              <a:latin typeface="Segoe UI Semibold"/>
              <a:cs typeface="Segoe UI Semibold" panose="020B07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452263-6FB3-4584-AE2C-1BFAF3AFAFD4}"/>
              </a:ext>
            </a:extLst>
          </p:cNvPr>
          <p:cNvSpPr/>
          <p:nvPr/>
        </p:nvSpPr>
        <p:spPr>
          <a:xfrm>
            <a:off x="8405104" y="4556042"/>
            <a:ext cx="973088" cy="3327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3966">
              <a:defRPr/>
            </a:pPr>
            <a:r>
              <a:rPr lang="en-US" sz="1562" spc="-78">
                <a:solidFill>
                  <a:srgbClr val="000000"/>
                </a:solidFill>
                <a:latin typeface="Segoe UI Semibold"/>
                <a:cs typeface="Segoe UI Semibold" panose="020B0702040204020203" pitchFamily="34" charset="0"/>
              </a:rPr>
              <a:t>Functions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7A80416-CD28-499D-849F-EB5D41CF4A56}"/>
              </a:ext>
            </a:extLst>
          </p:cNvPr>
          <p:cNvSpPr/>
          <p:nvPr/>
        </p:nvSpPr>
        <p:spPr>
          <a:xfrm>
            <a:off x="8348389" y="5627101"/>
            <a:ext cx="1086516" cy="3327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3966">
              <a:defRPr/>
            </a:pPr>
            <a:r>
              <a:rPr lang="en-US" sz="1562" spc="-78">
                <a:solidFill>
                  <a:srgbClr val="000000"/>
                </a:solidFill>
                <a:latin typeface="Segoe UI Semibold"/>
                <a:cs typeface="Segoe UI Semibold" panose="020B0702040204020203" pitchFamily="34" charset="0"/>
              </a:rPr>
              <a:t>Logic Apps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684A0BF-C291-4778-BCB0-43E8448F38AE}"/>
              </a:ext>
            </a:extLst>
          </p:cNvPr>
          <p:cNvSpPr/>
          <p:nvPr/>
        </p:nvSpPr>
        <p:spPr>
          <a:xfrm>
            <a:off x="5320055" y="1793800"/>
            <a:ext cx="1399422" cy="3327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3966">
              <a:defRPr/>
            </a:pPr>
            <a:r>
              <a:rPr lang="en-US" sz="1562" spc="-78" dirty="0">
                <a:solidFill>
                  <a:srgbClr val="000000"/>
                </a:solidFill>
                <a:latin typeface="Segoe UI Semibold"/>
                <a:cs typeface="Segoe UI Semibold" panose="020B0702040204020203" pitchFamily="34" charset="0"/>
              </a:rPr>
              <a:t>Microsoft Flow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03B40E7-B1CE-4EE6-8E0F-E50D1E770830}"/>
              </a:ext>
            </a:extLst>
          </p:cNvPr>
          <p:cNvGrpSpPr/>
          <p:nvPr/>
        </p:nvGrpSpPr>
        <p:grpSpPr>
          <a:xfrm>
            <a:off x="5744723" y="1392160"/>
            <a:ext cx="550089" cy="424765"/>
            <a:chOff x="-1146792" y="678443"/>
            <a:chExt cx="1017587" cy="773113"/>
          </a:xfrm>
          <a:solidFill>
            <a:schemeClr val="bg1"/>
          </a:solidFill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9AF43040-AA15-45C9-B2F8-3B114D089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46792" y="678443"/>
              <a:ext cx="1017587" cy="669925"/>
            </a:xfrm>
            <a:custGeom>
              <a:avLst/>
              <a:gdLst>
                <a:gd name="T0" fmla="*/ 30 w 737"/>
                <a:gd name="T1" fmla="*/ 326 h 478"/>
                <a:gd name="T2" fmla="*/ 30 w 737"/>
                <a:gd name="T3" fmla="*/ 87 h 478"/>
                <a:gd name="T4" fmla="*/ 87 w 737"/>
                <a:gd name="T5" fmla="*/ 30 h 478"/>
                <a:gd name="T6" fmla="*/ 650 w 737"/>
                <a:gd name="T7" fmla="*/ 30 h 478"/>
                <a:gd name="T8" fmla="*/ 707 w 737"/>
                <a:gd name="T9" fmla="*/ 87 h 478"/>
                <a:gd name="T10" fmla="*/ 707 w 737"/>
                <a:gd name="T11" fmla="*/ 391 h 478"/>
                <a:gd name="T12" fmla="*/ 650 w 737"/>
                <a:gd name="T13" fmla="*/ 448 h 478"/>
                <a:gd name="T14" fmla="*/ 390 w 737"/>
                <a:gd name="T15" fmla="*/ 448 h 478"/>
                <a:gd name="T16" fmla="*/ 390 w 737"/>
                <a:gd name="T17" fmla="*/ 478 h 478"/>
                <a:gd name="T18" fmla="*/ 650 w 737"/>
                <a:gd name="T19" fmla="*/ 478 h 478"/>
                <a:gd name="T20" fmla="*/ 737 w 737"/>
                <a:gd name="T21" fmla="*/ 391 h 478"/>
                <a:gd name="T22" fmla="*/ 737 w 737"/>
                <a:gd name="T23" fmla="*/ 87 h 478"/>
                <a:gd name="T24" fmla="*/ 650 w 737"/>
                <a:gd name="T25" fmla="*/ 0 h 478"/>
                <a:gd name="T26" fmla="*/ 87 w 737"/>
                <a:gd name="T27" fmla="*/ 0 h 478"/>
                <a:gd name="T28" fmla="*/ 0 w 737"/>
                <a:gd name="T29" fmla="*/ 87 h 478"/>
                <a:gd name="T30" fmla="*/ 0 w 737"/>
                <a:gd name="T31" fmla="*/ 326 h 478"/>
                <a:gd name="T32" fmla="*/ 30 w 737"/>
                <a:gd name="T33" fmla="*/ 326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7" h="478">
                  <a:moveTo>
                    <a:pt x="30" y="326"/>
                  </a:moveTo>
                  <a:cubicBezTo>
                    <a:pt x="30" y="87"/>
                    <a:pt x="30" y="87"/>
                    <a:pt x="30" y="87"/>
                  </a:cubicBezTo>
                  <a:cubicBezTo>
                    <a:pt x="30" y="56"/>
                    <a:pt x="55" y="30"/>
                    <a:pt x="87" y="30"/>
                  </a:cubicBezTo>
                  <a:cubicBezTo>
                    <a:pt x="650" y="30"/>
                    <a:pt x="650" y="30"/>
                    <a:pt x="650" y="30"/>
                  </a:cubicBezTo>
                  <a:cubicBezTo>
                    <a:pt x="682" y="30"/>
                    <a:pt x="707" y="56"/>
                    <a:pt x="707" y="87"/>
                  </a:cubicBezTo>
                  <a:cubicBezTo>
                    <a:pt x="707" y="391"/>
                    <a:pt x="707" y="391"/>
                    <a:pt x="707" y="391"/>
                  </a:cubicBezTo>
                  <a:cubicBezTo>
                    <a:pt x="707" y="423"/>
                    <a:pt x="682" y="448"/>
                    <a:pt x="650" y="448"/>
                  </a:cubicBezTo>
                  <a:cubicBezTo>
                    <a:pt x="390" y="448"/>
                    <a:pt x="390" y="448"/>
                    <a:pt x="390" y="448"/>
                  </a:cubicBezTo>
                  <a:cubicBezTo>
                    <a:pt x="390" y="478"/>
                    <a:pt x="390" y="478"/>
                    <a:pt x="390" y="478"/>
                  </a:cubicBezTo>
                  <a:cubicBezTo>
                    <a:pt x="650" y="478"/>
                    <a:pt x="650" y="478"/>
                    <a:pt x="650" y="478"/>
                  </a:cubicBezTo>
                  <a:cubicBezTo>
                    <a:pt x="698" y="478"/>
                    <a:pt x="737" y="439"/>
                    <a:pt x="737" y="391"/>
                  </a:cubicBezTo>
                  <a:cubicBezTo>
                    <a:pt x="737" y="87"/>
                    <a:pt x="737" y="87"/>
                    <a:pt x="737" y="87"/>
                  </a:cubicBezTo>
                  <a:cubicBezTo>
                    <a:pt x="737" y="39"/>
                    <a:pt x="698" y="0"/>
                    <a:pt x="650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39" y="0"/>
                    <a:pt x="0" y="39"/>
                    <a:pt x="0" y="87"/>
                  </a:cubicBezTo>
                  <a:cubicBezTo>
                    <a:pt x="0" y="326"/>
                    <a:pt x="0" y="326"/>
                    <a:pt x="0" y="326"/>
                  </a:cubicBezTo>
                  <a:lnTo>
                    <a:pt x="30" y="32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1403" tIns="35701" rIns="71403" bIns="3570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13966">
                <a:defRPr/>
              </a:pPr>
              <a:endParaRPr lang="en-US" sz="1562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EE78704A-3C57-4031-A633-7EFDF63711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46792" y="845131"/>
              <a:ext cx="777875" cy="606425"/>
            </a:xfrm>
            <a:custGeom>
              <a:avLst/>
              <a:gdLst>
                <a:gd name="T0" fmla="*/ 391 w 564"/>
                <a:gd name="T1" fmla="*/ 147 h 433"/>
                <a:gd name="T2" fmla="*/ 417 w 564"/>
                <a:gd name="T3" fmla="*/ 173 h 433"/>
                <a:gd name="T4" fmla="*/ 538 w 564"/>
                <a:gd name="T5" fmla="*/ 173 h 433"/>
                <a:gd name="T6" fmla="*/ 564 w 564"/>
                <a:gd name="T7" fmla="*/ 147 h 433"/>
                <a:gd name="T8" fmla="*/ 564 w 564"/>
                <a:gd name="T9" fmla="*/ 26 h 433"/>
                <a:gd name="T10" fmla="*/ 538 w 564"/>
                <a:gd name="T11" fmla="*/ 0 h 433"/>
                <a:gd name="T12" fmla="*/ 417 w 564"/>
                <a:gd name="T13" fmla="*/ 0 h 433"/>
                <a:gd name="T14" fmla="*/ 391 w 564"/>
                <a:gd name="T15" fmla="*/ 26 h 433"/>
                <a:gd name="T16" fmla="*/ 391 w 564"/>
                <a:gd name="T17" fmla="*/ 65 h 433"/>
                <a:gd name="T18" fmla="*/ 342 w 564"/>
                <a:gd name="T19" fmla="*/ 65 h 433"/>
                <a:gd name="T20" fmla="*/ 297 w 564"/>
                <a:gd name="T21" fmla="*/ 97 h 433"/>
                <a:gd name="T22" fmla="*/ 223 w 564"/>
                <a:gd name="T23" fmla="*/ 322 h 433"/>
                <a:gd name="T24" fmla="*/ 219 w 564"/>
                <a:gd name="T25" fmla="*/ 325 h 433"/>
                <a:gd name="T26" fmla="*/ 173 w 564"/>
                <a:gd name="T27" fmla="*/ 325 h 433"/>
                <a:gd name="T28" fmla="*/ 173 w 564"/>
                <a:gd name="T29" fmla="*/ 286 h 433"/>
                <a:gd name="T30" fmla="*/ 147 w 564"/>
                <a:gd name="T31" fmla="*/ 260 h 433"/>
                <a:gd name="T32" fmla="*/ 26 w 564"/>
                <a:gd name="T33" fmla="*/ 260 h 433"/>
                <a:gd name="T34" fmla="*/ 0 w 564"/>
                <a:gd name="T35" fmla="*/ 286 h 433"/>
                <a:gd name="T36" fmla="*/ 0 w 564"/>
                <a:gd name="T37" fmla="*/ 407 h 433"/>
                <a:gd name="T38" fmla="*/ 26 w 564"/>
                <a:gd name="T39" fmla="*/ 433 h 433"/>
                <a:gd name="T40" fmla="*/ 147 w 564"/>
                <a:gd name="T41" fmla="*/ 433 h 433"/>
                <a:gd name="T42" fmla="*/ 173 w 564"/>
                <a:gd name="T43" fmla="*/ 407 h 433"/>
                <a:gd name="T44" fmla="*/ 173 w 564"/>
                <a:gd name="T45" fmla="*/ 368 h 433"/>
                <a:gd name="T46" fmla="*/ 219 w 564"/>
                <a:gd name="T47" fmla="*/ 368 h 433"/>
                <a:gd name="T48" fmla="*/ 264 w 564"/>
                <a:gd name="T49" fmla="*/ 336 h 433"/>
                <a:gd name="T50" fmla="*/ 338 w 564"/>
                <a:gd name="T51" fmla="*/ 111 h 433"/>
                <a:gd name="T52" fmla="*/ 342 w 564"/>
                <a:gd name="T53" fmla="*/ 108 h 433"/>
                <a:gd name="T54" fmla="*/ 391 w 564"/>
                <a:gd name="T55" fmla="*/ 108 h 433"/>
                <a:gd name="T56" fmla="*/ 391 w 564"/>
                <a:gd name="T57" fmla="*/ 147 h 433"/>
                <a:gd name="T58" fmla="*/ 129 w 564"/>
                <a:gd name="T59" fmla="*/ 390 h 433"/>
                <a:gd name="T60" fmla="*/ 43 w 564"/>
                <a:gd name="T61" fmla="*/ 390 h 433"/>
                <a:gd name="T62" fmla="*/ 43 w 564"/>
                <a:gd name="T63" fmla="*/ 303 h 433"/>
                <a:gd name="T64" fmla="*/ 129 w 564"/>
                <a:gd name="T65" fmla="*/ 303 h 433"/>
                <a:gd name="T66" fmla="*/ 129 w 564"/>
                <a:gd name="T67" fmla="*/ 39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64" h="433">
                  <a:moveTo>
                    <a:pt x="391" y="147"/>
                  </a:moveTo>
                  <a:cubicBezTo>
                    <a:pt x="391" y="162"/>
                    <a:pt x="403" y="173"/>
                    <a:pt x="417" y="173"/>
                  </a:cubicBezTo>
                  <a:cubicBezTo>
                    <a:pt x="538" y="173"/>
                    <a:pt x="538" y="173"/>
                    <a:pt x="538" y="173"/>
                  </a:cubicBezTo>
                  <a:cubicBezTo>
                    <a:pt x="552" y="173"/>
                    <a:pt x="564" y="162"/>
                    <a:pt x="564" y="147"/>
                  </a:cubicBezTo>
                  <a:cubicBezTo>
                    <a:pt x="564" y="26"/>
                    <a:pt x="564" y="26"/>
                    <a:pt x="564" y="26"/>
                  </a:cubicBezTo>
                  <a:cubicBezTo>
                    <a:pt x="564" y="11"/>
                    <a:pt x="552" y="0"/>
                    <a:pt x="538" y="0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03" y="0"/>
                    <a:pt x="391" y="11"/>
                    <a:pt x="391" y="26"/>
                  </a:cubicBezTo>
                  <a:cubicBezTo>
                    <a:pt x="391" y="65"/>
                    <a:pt x="391" y="65"/>
                    <a:pt x="391" y="65"/>
                  </a:cubicBezTo>
                  <a:cubicBezTo>
                    <a:pt x="342" y="65"/>
                    <a:pt x="342" y="65"/>
                    <a:pt x="342" y="65"/>
                  </a:cubicBezTo>
                  <a:cubicBezTo>
                    <a:pt x="322" y="65"/>
                    <a:pt x="304" y="78"/>
                    <a:pt x="297" y="97"/>
                  </a:cubicBezTo>
                  <a:cubicBezTo>
                    <a:pt x="223" y="322"/>
                    <a:pt x="223" y="322"/>
                    <a:pt x="223" y="322"/>
                  </a:cubicBezTo>
                  <a:cubicBezTo>
                    <a:pt x="222" y="324"/>
                    <a:pt x="221" y="325"/>
                    <a:pt x="219" y="325"/>
                  </a:cubicBezTo>
                  <a:cubicBezTo>
                    <a:pt x="173" y="325"/>
                    <a:pt x="173" y="325"/>
                    <a:pt x="173" y="325"/>
                  </a:cubicBezTo>
                  <a:cubicBezTo>
                    <a:pt x="173" y="286"/>
                    <a:pt x="173" y="286"/>
                    <a:pt x="173" y="286"/>
                  </a:cubicBezTo>
                  <a:cubicBezTo>
                    <a:pt x="173" y="272"/>
                    <a:pt x="161" y="260"/>
                    <a:pt x="147" y="260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11" y="260"/>
                    <a:pt x="0" y="272"/>
                    <a:pt x="0" y="286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22"/>
                    <a:pt x="11" y="433"/>
                    <a:pt x="26" y="433"/>
                  </a:cubicBezTo>
                  <a:cubicBezTo>
                    <a:pt x="147" y="433"/>
                    <a:pt x="147" y="433"/>
                    <a:pt x="147" y="433"/>
                  </a:cubicBezTo>
                  <a:cubicBezTo>
                    <a:pt x="161" y="433"/>
                    <a:pt x="173" y="422"/>
                    <a:pt x="173" y="407"/>
                  </a:cubicBezTo>
                  <a:cubicBezTo>
                    <a:pt x="173" y="368"/>
                    <a:pt x="173" y="368"/>
                    <a:pt x="173" y="368"/>
                  </a:cubicBezTo>
                  <a:cubicBezTo>
                    <a:pt x="219" y="368"/>
                    <a:pt x="219" y="368"/>
                    <a:pt x="219" y="368"/>
                  </a:cubicBezTo>
                  <a:cubicBezTo>
                    <a:pt x="239" y="368"/>
                    <a:pt x="257" y="355"/>
                    <a:pt x="264" y="336"/>
                  </a:cubicBezTo>
                  <a:cubicBezTo>
                    <a:pt x="338" y="111"/>
                    <a:pt x="338" y="111"/>
                    <a:pt x="338" y="111"/>
                  </a:cubicBezTo>
                  <a:cubicBezTo>
                    <a:pt x="339" y="109"/>
                    <a:pt x="340" y="108"/>
                    <a:pt x="342" y="108"/>
                  </a:cubicBezTo>
                  <a:cubicBezTo>
                    <a:pt x="391" y="108"/>
                    <a:pt x="391" y="108"/>
                    <a:pt x="391" y="108"/>
                  </a:cubicBezTo>
                  <a:lnTo>
                    <a:pt x="391" y="147"/>
                  </a:lnTo>
                  <a:close/>
                  <a:moveTo>
                    <a:pt x="129" y="390"/>
                  </a:moveTo>
                  <a:cubicBezTo>
                    <a:pt x="43" y="390"/>
                    <a:pt x="43" y="390"/>
                    <a:pt x="43" y="390"/>
                  </a:cubicBezTo>
                  <a:cubicBezTo>
                    <a:pt x="43" y="303"/>
                    <a:pt x="43" y="303"/>
                    <a:pt x="43" y="303"/>
                  </a:cubicBezTo>
                  <a:cubicBezTo>
                    <a:pt x="129" y="303"/>
                    <a:pt x="129" y="303"/>
                    <a:pt x="129" y="303"/>
                  </a:cubicBezTo>
                  <a:lnTo>
                    <a:pt x="129" y="39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1403" tIns="35701" rIns="71403" bIns="3570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13966">
                <a:defRPr/>
              </a:pPr>
              <a:endParaRPr lang="en-US" sz="1562">
                <a:solidFill>
                  <a:srgbClr val="505050"/>
                </a:solidFill>
                <a:latin typeface="Segoe UI"/>
              </a:endParaRPr>
            </a:p>
          </p:txBody>
        </p:sp>
      </p:grpSp>
      <p:pic>
        <p:nvPicPr>
          <p:cNvPr id="51" name="Picture 2" descr="Related image">
            <a:extLst>
              <a:ext uri="{FF2B5EF4-FFF2-40B4-BE49-F238E27FC236}">
                <a16:creationId xmlns:a16="http://schemas.microsoft.com/office/drawing/2014/main" id="{256BA4CB-2A9E-42D4-AE6B-F8F9DFF5C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3" t="12573" r="37805" b="15600"/>
          <a:stretch/>
        </p:blipFill>
        <p:spPr bwMode="auto">
          <a:xfrm>
            <a:off x="3046456" y="2821221"/>
            <a:ext cx="909646" cy="83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Related image">
            <a:extLst>
              <a:ext uri="{FF2B5EF4-FFF2-40B4-BE49-F238E27FC236}">
                <a16:creationId xmlns:a16="http://schemas.microsoft.com/office/drawing/2014/main" id="{8B0368C8-AA49-4C83-BDAA-46B5C09C2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3" t="12573" r="37805" b="15600"/>
          <a:stretch/>
        </p:blipFill>
        <p:spPr bwMode="auto">
          <a:xfrm>
            <a:off x="8446818" y="3804514"/>
            <a:ext cx="909646" cy="83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Image result for azure app service">
            <a:extLst>
              <a:ext uri="{FF2B5EF4-FFF2-40B4-BE49-F238E27FC236}">
                <a16:creationId xmlns:a16="http://schemas.microsoft.com/office/drawing/2014/main" id="{98C64763-42FD-4749-BD90-F14375760B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1" r="24265"/>
          <a:stretch/>
        </p:blipFill>
        <p:spPr bwMode="auto">
          <a:xfrm>
            <a:off x="5399313" y="3464336"/>
            <a:ext cx="1050303" cy="105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6" descr="Image result for azure logic apps">
            <a:extLst>
              <a:ext uri="{FF2B5EF4-FFF2-40B4-BE49-F238E27FC236}">
                <a16:creationId xmlns:a16="http://schemas.microsoft.com/office/drawing/2014/main" id="{567827C5-7036-448A-AE82-278255985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8" r="15777"/>
          <a:stretch/>
        </p:blipFill>
        <p:spPr bwMode="auto">
          <a:xfrm>
            <a:off x="8367698" y="4885482"/>
            <a:ext cx="1051590" cy="80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6" descr="Image result for azure logic apps">
            <a:extLst>
              <a:ext uri="{FF2B5EF4-FFF2-40B4-BE49-F238E27FC236}">
                <a16:creationId xmlns:a16="http://schemas.microsoft.com/office/drawing/2014/main" id="{5EB2C980-5CB7-4939-9617-B5CFE25A9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8" r="15777"/>
          <a:stretch/>
        </p:blipFill>
        <p:spPr bwMode="auto">
          <a:xfrm>
            <a:off x="5506520" y="2116116"/>
            <a:ext cx="1051590" cy="80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9">
            <a:extLst>
              <a:ext uri="{FF2B5EF4-FFF2-40B4-BE49-F238E27FC236}">
                <a16:creationId xmlns:a16="http://schemas.microsoft.com/office/drawing/2014/main" id="{49564410-4B74-4691-8B89-45E5321E7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61270" y="320040"/>
            <a:ext cx="9383459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11">
            <a:extLst>
              <a:ext uri="{FF2B5EF4-FFF2-40B4-BE49-F238E27FC236}">
                <a16:creationId xmlns:a16="http://schemas.microsoft.com/office/drawing/2014/main" id="{21E2CAA7-D40D-4F50-900F-84675D60F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81615" y="2057400"/>
            <a:ext cx="0" cy="2743200"/>
          </a:xfrm>
          <a:prstGeom prst="line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25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61270" y="320040"/>
            <a:ext cx="9383459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372097-8345-4E4D-A0BD-DF3F1DC9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963877"/>
            <a:ext cx="28391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When should I consider serverless?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81615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7EF4B89-3DC0-4BA1-B69E-06EC5B38F3DE}"/>
              </a:ext>
            </a:extLst>
          </p:cNvPr>
          <p:cNvSpPr txBox="1">
            <a:spLocks/>
          </p:cNvSpPr>
          <p:nvPr/>
        </p:nvSpPr>
        <p:spPr>
          <a:xfrm>
            <a:off x="4043025" y="963877"/>
            <a:ext cx="5181937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/>
            <a:r>
              <a:rPr lang="en-US" sz="2200">
                <a:solidFill>
                  <a:schemeClr val="tx1"/>
                </a:solidFill>
                <a:latin typeface="+mn-lt"/>
              </a:rPr>
              <a:t>You need some action to occur whenever an event happens</a:t>
            </a:r>
          </a:p>
          <a:p>
            <a:pPr indent="-228600" defTabSz="914400"/>
            <a:r>
              <a:rPr lang="en-US" sz="2200">
                <a:solidFill>
                  <a:schemeClr val="tx1"/>
                </a:solidFill>
                <a:latin typeface="+mn-lt"/>
              </a:rPr>
              <a:t>This is a task I don’t need full control of the underlying system</a:t>
            </a:r>
          </a:p>
          <a:p>
            <a:pPr indent="-228600" defTabSz="914400"/>
            <a:r>
              <a:rPr lang="en-US" sz="2200">
                <a:solidFill>
                  <a:schemeClr val="tx1"/>
                </a:solidFill>
                <a:latin typeface="+mn-lt"/>
              </a:rPr>
              <a:t>Have some acceptance of latency variability</a:t>
            </a:r>
          </a:p>
          <a:p>
            <a:pPr indent="-228600" defTabSz="914400"/>
            <a:endParaRPr lang="en-US" sz="2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330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1502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61270" y="320040"/>
            <a:ext cx="9383459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372097-8345-4E4D-A0BD-DF3F1DC9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963877"/>
            <a:ext cx="28391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Serverless on Azure?</a:t>
            </a:r>
            <a:endParaRPr lang="en-US" sz="44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81615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A7EF4B89-3DC0-4BA1-B69E-06EC5B38F3DE}"/>
              </a:ext>
            </a:extLst>
          </p:cNvPr>
          <p:cNvSpPr txBox="1">
            <a:spLocks/>
          </p:cNvSpPr>
          <p:nvPr/>
        </p:nvSpPr>
        <p:spPr>
          <a:xfrm>
            <a:off x="4043025" y="963877"/>
            <a:ext cx="5181937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sz="2200" b="1" dirty="0">
                <a:solidFill>
                  <a:schemeClr val="tx1"/>
                </a:solidFill>
                <a:latin typeface="+mn-lt"/>
              </a:rPr>
              <a:t>Execution Environments</a:t>
            </a:r>
          </a:p>
          <a:p>
            <a:pPr lvl="1" indent="-228600" defTabSz="914400"/>
            <a:r>
              <a:rPr lang="en-US" sz="1800" dirty="0">
                <a:solidFill>
                  <a:schemeClr val="tx1"/>
                </a:solidFill>
              </a:rPr>
              <a:t>Compute</a:t>
            </a:r>
          </a:p>
          <a:p>
            <a:pPr lvl="1" indent="-228600" defTabSz="914400"/>
            <a:r>
              <a:rPr lang="en-US" sz="1800" dirty="0">
                <a:solidFill>
                  <a:schemeClr val="tx1"/>
                </a:solidFill>
              </a:rPr>
              <a:t>Orchestration</a:t>
            </a:r>
          </a:p>
          <a:p>
            <a:pPr lvl="1" indent="-228600" defTabSz="914400"/>
            <a:r>
              <a:rPr lang="en-US" sz="1800" dirty="0">
                <a:solidFill>
                  <a:schemeClr val="tx1"/>
                </a:solidFill>
              </a:rPr>
              <a:t>Containers</a:t>
            </a:r>
          </a:p>
          <a:p>
            <a:pPr lvl="1" indent="-228600" defTabSz="914400"/>
            <a:endParaRPr lang="en-US" sz="2200" dirty="0">
              <a:solidFill>
                <a:schemeClr val="tx1"/>
              </a:solidFill>
            </a:endParaRPr>
          </a:p>
          <a:p>
            <a:pPr marL="0" indent="0" defTabSz="914400">
              <a:buNone/>
            </a:pPr>
            <a:r>
              <a:rPr lang="en-US" sz="2200" b="1" dirty="0">
                <a:solidFill>
                  <a:schemeClr val="tx1"/>
                </a:solidFill>
                <a:latin typeface="+mn-lt"/>
              </a:rPr>
              <a:t>Fully Managed Services</a:t>
            </a:r>
          </a:p>
          <a:p>
            <a:pPr lvl="1" indent="-228600" defTabSz="914400"/>
            <a:r>
              <a:rPr lang="en-US" sz="1800" dirty="0">
                <a:solidFill>
                  <a:schemeClr val="tx1"/>
                </a:solidFill>
              </a:rPr>
              <a:t>Messaging &amp; Events</a:t>
            </a:r>
          </a:p>
          <a:p>
            <a:pPr lvl="1" indent="-228600" defTabSz="914400"/>
            <a:r>
              <a:rPr lang="en-US" sz="1800" dirty="0">
                <a:solidFill>
                  <a:schemeClr val="tx1"/>
                </a:solidFill>
              </a:rPr>
              <a:t>Database</a:t>
            </a:r>
          </a:p>
          <a:p>
            <a:pPr lvl="1" indent="-228600" defTabSz="914400"/>
            <a:r>
              <a:rPr lang="en-US" sz="1800" dirty="0">
                <a:solidFill>
                  <a:schemeClr val="tx1"/>
                </a:solidFill>
              </a:rPr>
              <a:t>Analytics</a:t>
            </a:r>
          </a:p>
          <a:p>
            <a:pPr lvl="1" indent="-228600" defTabSz="914400"/>
            <a:r>
              <a:rPr lang="en-US" sz="1800" dirty="0">
                <a:solidFill>
                  <a:schemeClr val="tx1"/>
                </a:solidFill>
              </a:rPr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277052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4">
            <a:extLst>
              <a:ext uri="{FF2B5EF4-FFF2-40B4-BE49-F238E27FC236}">
                <a16:creationId xmlns:a16="http://schemas.microsoft.com/office/drawing/2014/main" id="{D6293884-11ED-4D59-B7A6-C6EA33334F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7" r="866" b="-1"/>
          <a:stretch/>
        </p:blipFill>
        <p:spPr>
          <a:xfrm>
            <a:off x="20" y="1"/>
            <a:ext cx="9905980" cy="6857999"/>
          </a:xfrm>
          <a:prstGeom prst="rect">
            <a:avLst/>
          </a:prstGeom>
        </p:spPr>
      </p:pic>
      <p:sp>
        <p:nvSpPr>
          <p:cNvPr id="14" name="Title 9">
            <a:extLst>
              <a:ext uri="{FF2B5EF4-FFF2-40B4-BE49-F238E27FC236}">
                <a16:creationId xmlns:a16="http://schemas.microsoft.com/office/drawing/2014/main" id="{E1301243-2481-4697-B338-4BC09A146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4721" y="1200152"/>
            <a:ext cx="560395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7200">
                <a:solidFill>
                  <a:srgbClr val="FFFFFF"/>
                </a:solidFill>
                <a:ea typeface="+mj-ea"/>
                <a:cs typeface="+mj-cs"/>
              </a:rPr>
              <a:t>Serverless Compute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678443-768D-47B9-B481-584C1E6A9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94" y="1200152"/>
            <a:ext cx="2288435" cy="4457696"/>
          </a:xfrm>
        </p:spPr>
        <p:txBody>
          <a:bodyPr anchor="ctr">
            <a:normAutofit/>
          </a:bodyPr>
          <a:lstStyle/>
          <a:p>
            <a:pPr algn="r"/>
            <a:r>
              <a:rPr lang="en-AU" sz="2500" b="1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Functions</a:t>
            </a:r>
            <a:endParaRPr lang="en-AU" sz="2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143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E88FC2-0B8A-4A57-8A72-0AD6EE897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87" y="433344"/>
            <a:ext cx="9470370" cy="899665"/>
          </a:xfrm>
        </p:spPr>
        <p:txBody>
          <a:bodyPr/>
          <a:lstStyle/>
          <a:p>
            <a:r>
              <a:rPr lang="en-AU" dirty="0"/>
              <a:t>Ways to run functions on Azure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31E7F9F-55AB-4242-B9F1-CC1FC21CB825}"/>
              </a:ext>
            </a:extLst>
          </p:cNvPr>
          <p:cNvGrpSpPr/>
          <p:nvPr/>
        </p:nvGrpSpPr>
        <p:grpSpPr>
          <a:xfrm>
            <a:off x="3738126" y="2023176"/>
            <a:ext cx="1229047" cy="3396472"/>
            <a:chOff x="4317422" y="1576413"/>
            <a:chExt cx="2098662" cy="451266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134D4D1-8F36-4EF6-9937-E0DC57045EBC}"/>
                </a:ext>
              </a:extLst>
            </p:cNvPr>
            <p:cNvSpPr txBox="1"/>
            <p:nvPr/>
          </p:nvSpPr>
          <p:spPr>
            <a:xfrm>
              <a:off x="4317422" y="1576413"/>
              <a:ext cx="2075688" cy="4512660"/>
            </a:xfrm>
            <a:prstGeom prst="rect">
              <a:avLst/>
            </a:prstGeom>
            <a:solidFill>
              <a:srgbClr val="505050"/>
            </a:solidFill>
          </p:spPr>
          <p:txBody>
            <a:bodyPr wrap="square" lIns="142785" tIns="114228" rIns="142785" bIns="114228" rtlCol="0">
              <a:noAutofit/>
            </a:bodyPr>
            <a:lstStyle/>
            <a:p>
              <a:pPr algn="ctr" defTabSz="713370">
                <a:lnSpc>
                  <a:spcPct val="90000"/>
                </a:lnSpc>
                <a:tabLst>
                  <a:tab pos="699317" algn="l"/>
                </a:tabLst>
                <a:defRPr/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light"/>
                  <a:ea typeface="Segoe UI Semilight" charset="0"/>
                  <a:cs typeface="Segoe UI Semilight" charset="0"/>
                </a:rPr>
                <a:t>App Service Environment</a:t>
              </a:r>
            </a:p>
            <a:p>
              <a:pPr algn="ctr" defTabSz="713370">
                <a:lnSpc>
                  <a:spcPct val="90000"/>
                </a:lnSpc>
                <a:tabLst>
                  <a:tab pos="699317" algn="l"/>
                </a:tabLst>
                <a:defRPr/>
              </a:pPr>
              <a:r>
                <a:rPr lang="en-US" sz="1093" i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light"/>
                  <a:ea typeface="Segoe UI Semilight" charset="0"/>
                  <a:cs typeface="Segoe UI Semilight" charset="0"/>
                </a:rPr>
                <a:t>Network Isolation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8BAE34D-5F3C-4001-8678-8D8CD33FE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2176" y="3099107"/>
              <a:ext cx="1493949" cy="1148792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61269A1-4315-41B4-BF6F-3D26C90F2401}"/>
                </a:ext>
              </a:extLst>
            </p:cNvPr>
            <p:cNvSpPr txBox="1"/>
            <p:nvPr/>
          </p:nvSpPr>
          <p:spPr>
            <a:xfrm>
              <a:off x="4371912" y="4494864"/>
              <a:ext cx="2044172" cy="1484238"/>
            </a:xfrm>
            <a:prstGeom prst="rect">
              <a:avLst/>
            </a:prstGeom>
            <a:noFill/>
          </p:spPr>
          <p:txBody>
            <a:bodyPr wrap="square" lIns="142806" tIns="114245" rIns="142806" bIns="114245" rtlCol="0">
              <a:spAutoFit/>
            </a:bodyPr>
            <a:lstStyle/>
            <a:p>
              <a:pPr defTabSz="728288">
                <a:lnSpc>
                  <a:spcPct val="90000"/>
                </a:lnSpc>
                <a:spcAft>
                  <a:spcPts val="468"/>
                </a:spcAft>
                <a:defRPr/>
              </a:pPr>
              <a:r>
                <a:rPr lang="en-US" sz="800" dirty="0">
                  <a:solidFill>
                    <a:srgbClr val="FFFFFF"/>
                  </a:solidFill>
                  <a:latin typeface="Segoe UI Semilight"/>
                </a:rPr>
                <a:t>Your own dedicated cloud environment with network isolation for apps, higher scale, and the ability to connect securely to local </a:t>
              </a:r>
              <a:r>
                <a:rPr lang="en-US" sz="800" dirty="0" err="1">
                  <a:solidFill>
                    <a:srgbClr val="FFFFFF"/>
                  </a:solidFill>
                  <a:latin typeface="Segoe UI Semilight"/>
                </a:rPr>
                <a:t>vNets</a:t>
              </a:r>
              <a:r>
                <a:rPr lang="en-US" sz="800" dirty="0">
                  <a:solidFill>
                    <a:srgbClr val="FFFFFF"/>
                  </a:solidFill>
                  <a:latin typeface="Segoe UI Semilight"/>
                </a:rPr>
                <a:t>. </a:t>
              </a:r>
            </a:p>
          </p:txBody>
        </p:sp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523A0008-08CA-4DF9-8A82-681D720E86AD}"/>
              </a:ext>
            </a:extLst>
          </p:cNvPr>
          <p:cNvGrpSpPr/>
          <p:nvPr/>
        </p:nvGrpSpPr>
        <p:grpSpPr>
          <a:xfrm>
            <a:off x="4946504" y="2027583"/>
            <a:ext cx="1229723" cy="3403793"/>
            <a:chOff x="4946504" y="2027583"/>
            <a:chExt cx="1229723" cy="341273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7D1C451-46BF-44CD-9A79-BE83376DCC19}"/>
                </a:ext>
              </a:extLst>
            </p:cNvPr>
            <p:cNvSpPr txBox="1"/>
            <p:nvPr/>
          </p:nvSpPr>
          <p:spPr>
            <a:xfrm>
              <a:off x="4946504" y="2027583"/>
              <a:ext cx="1215593" cy="3396471"/>
            </a:xfrm>
            <a:prstGeom prst="rect">
              <a:avLst/>
            </a:prstGeom>
            <a:solidFill>
              <a:srgbClr val="000000"/>
            </a:solidFill>
          </p:spPr>
          <p:txBody>
            <a:bodyPr wrap="square" lIns="142785" tIns="114228" rIns="142785" bIns="114228" rtlCol="0">
              <a:noAutofit/>
            </a:bodyPr>
            <a:lstStyle>
              <a:defPPr>
                <a:defRPr lang="en-US"/>
              </a:defPPr>
              <a:lvl1pPr marR="0" lvl="0" indent="0" algn="ctr" defTabSz="895638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77995" algn="l"/>
                </a:tabLst>
                <a:defRPr kumimoji="0" sz="24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Segoe UI Semilight" charset="0"/>
                  <a:cs typeface="Segoe UI Semilight" charset="0"/>
                </a:defRPr>
              </a:lvl1pPr>
            </a:lstStyle>
            <a:p>
              <a:pPr defTabSz="713370">
                <a:tabLst>
                  <a:tab pos="699317" algn="l"/>
                </a:tabLst>
                <a:defRPr/>
              </a:pPr>
              <a:r>
                <a:rPr lang="en-US" sz="1200" dirty="0"/>
                <a:t>Azure Stack</a:t>
              </a:r>
            </a:p>
            <a:p>
              <a:pPr defTabSz="713370">
                <a:tabLst>
                  <a:tab pos="699317" algn="l"/>
                </a:tabLst>
                <a:defRPr/>
              </a:pPr>
              <a:r>
                <a:rPr lang="en-US" sz="1091" i="1" dirty="0"/>
                <a:t>On Premises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F335161-59FE-4093-8F52-AB43E2B3B9FE}"/>
                </a:ext>
              </a:extLst>
            </p:cNvPr>
            <p:cNvSpPr txBox="1"/>
            <p:nvPr/>
          </p:nvSpPr>
          <p:spPr>
            <a:xfrm>
              <a:off x="4965297" y="4212405"/>
              <a:ext cx="1210930" cy="1227917"/>
            </a:xfrm>
            <a:prstGeom prst="rect">
              <a:avLst/>
            </a:prstGeom>
            <a:noFill/>
          </p:spPr>
          <p:txBody>
            <a:bodyPr wrap="square" lIns="142806" tIns="114245" rIns="142806" bIns="114245" rtlCol="0">
              <a:spAutoFit/>
            </a:bodyPr>
            <a:lstStyle/>
            <a:p>
              <a:pPr defTabSz="728288">
                <a:lnSpc>
                  <a:spcPct val="90000"/>
                </a:lnSpc>
                <a:spcAft>
                  <a:spcPts val="468"/>
                </a:spcAft>
                <a:defRPr/>
              </a:pPr>
              <a:r>
                <a:rPr lang="en-US" sz="900" dirty="0">
                  <a:solidFill>
                    <a:srgbClr val="FFFFFF"/>
                  </a:solidFill>
                  <a:latin typeface="Segoe UI Semilight"/>
                </a:rPr>
                <a:t>Leverage cloud innovations </a:t>
              </a:r>
              <a:br>
                <a:rPr lang="en-US" sz="900" dirty="0">
                  <a:solidFill>
                    <a:srgbClr val="FFFFFF"/>
                  </a:solidFill>
                  <a:latin typeface="Segoe UI Semilight"/>
                </a:rPr>
              </a:br>
              <a:r>
                <a:rPr lang="en-US" sz="900" dirty="0">
                  <a:solidFill>
                    <a:srgbClr val="FFFFFF"/>
                  </a:solidFill>
                  <a:latin typeface="Segoe UI Semilight"/>
                </a:rPr>
                <a:t>in on-premises infrastructure.  </a:t>
              </a:r>
              <a:br>
                <a:rPr lang="en-US" sz="900" dirty="0">
                  <a:solidFill>
                    <a:srgbClr val="FFFFFF"/>
                  </a:solidFill>
                  <a:latin typeface="Segoe UI Semilight"/>
                </a:rPr>
              </a:br>
              <a:r>
                <a:rPr lang="en-US" sz="900" dirty="0">
                  <a:solidFill>
                    <a:srgbClr val="FFFFFF"/>
                  </a:solidFill>
                  <a:latin typeface="Segoe UI Semilight"/>
                </a:rPr>
                <a:t>Azure Stack brings the power of Azure to your own data centers.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32BBD70-85F6-46F0-849A-18F3802F2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4268" y="3160754"/>
              <a:ext cx="864926" cy="91324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D621DA-D531-4E39-BD80-86BA548884D5}"/>
              </a:ext>
            </a:extLst>
          </p:cNvPr>
          <p:cNvGrpSpPr/>
          <p:nvPr/>
        </p:nvGrpSpPr>
        <p:grpSpPr>
          <a:xfrm>
            <a:off x="7200761" y="2027321"/>
            <a:ext cx="1455847" cy="3392327"/>
            <a:chOff x="6997953" y="1983483"/>
            <a:chExt cx="1459164" cy="3399443"/>
          </a:xfrm>
        </p:grpSpPr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21752EA1-0217-4880-9DE6-F2D6D8FAD601}"/>
                </a:ext>
              </a:extLst>
            </p:cNvPr>
            <p:cNvGrpSpPr/>
            <p:nvPr/>
          </p:nvGrpSpPr>
          <p:grpSpPr>
            <a:xfrm>
              <a:off x="7169869" y="1983483"/>
              <a:ext cx="1287248" cy="3399443"/>
              <a:chOff x="10541688" y="1583406"/>
              <a:chExt cx="2198043" cy="4516607"/>
            </a:xfrm>
          </p:grpSpPr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CA6F6AD2-33C1-4E56-A2A6-479F9D374F2D}"/>
                  </a:ext>
                </a:extLst>
              </p:cNvPr>
              <p:cNvSpPr txBox="1"/>
              <p:nvPr/>
            </p:nvSpPr>
            <p:spPr>
              <a:xfrm>
                <a:off x="10541688" y="1583406"/>
                <a:ext cx="2025162" cy="4516607"/>
              </a:xfrm>
              <a:prstGeom prst="rect">
                <a:avLst/>
              </a:prstGeom>
              <a:solidFill>
                <a:srgbClr val="000000"/>
              </a:solidFill>
            </p:spPr>
            <p:txBody>
              <a:bodyPr wrap="square" lIns="142785" tIns="114228" rIns="142785" bIns="114228" rtlCol="0">
                <a:noAutofit/>
              </a:bodyPr>
              <a:lstStyle>
                <a:defPPr>
                  <a:defRPr lang="en-US"/>
                </a:defPPr>
                <a:lvl1pPr marR="0" lvl="0" indent="0" algn="ctr" defTabSz="895638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877995" algn="l"/>
                  </a:tabLst>
                  <a:defRPr kumimoji="0" sz="24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light"/>
                    <a:ea typeface="Segoe UI Semilight" charset="0"/>
                    <a:cs typeface="Segoe UI Semilight" charset="0"/>
                  </a:defRPr>
                </a:lvl1pPr>
              </a:lstStyle>
              <a:p>
                <a:pPr defTabSz="713370">
                  <a:tabLst>
                    <a:tab pos="699317" algn="l"/>
                  </a:tabLst>
                  <a:defRPr/>
                </a:pPr>
                <a:r>
                  <a:rPr lang="en-US" sz="1200" dirty="0"/>
                  <a:t>Azure IoT Edge (GA)</a:t>
                </a:r>
              </a:p>
              <a:p>
                <a:pPr defTabSz="713370">
                  <a:tabLst>
                    <a:tab pos="699317" algn="l"/>
                  </a:tabLst>
                  <a:defRPr/>
                </a:pPr>
                <a:r>
                  <a:rPr lang="en-US" sz="1091" i="1" dirty="0"/>
                  <a:t>On Devices</a:t>
                </a:r>
              </a:p>
            </p:txBody>
          </p:sp>
          <p:sp>
            <p:nvSpPr>
              <p:cNvPr id="429" name="TextBox 428">
                <a:extLst>
                  <a:ext uri="{FF2B5EF4-FFF2-40B4-BE49-F238E27FC236}">
                    <a16:creationId xmlns:a16="http://schemas.microsoft.com/office/drawing/2014/main" id="{6C899C1E-F398-4DA9-9671-3E83687AEF7D}"/>
                  </a:ext>
                </a:extLst>
              </p:cNvPr>
              <p:cNvSpPr txBox="1"/>
              <p:nvPr/>
            </p:nvSpPr>
            <p:spPr>
              <a:xfrm>
                <a:off x="10717092" y="4508286"/>
                <a:ext cx="2022639" cy="1130396"/>
              </a:xfrm>
              <a:prstGeom prst="rect">
                <a:avLst/>
              </a:prstGeom>
              <a:noFill/>
            </p:spPr>
            <p:txBody>
              <a:bodyPr wrap="square" lIns="142806" tIns="114245" rIns="142806" bIns="114245" rtlCol="0">
                <a:spAutoFit/>
              </a:bodyPr>
              <a:lstStyle/>
              <a:p>
                <a:pPr defTabSz="728288">
                  <a:lnSpc>
                    <a:spcPct val="90000"/>
                  </a:lnSpc>
                  <a:spcAft>
                    <a:spcPts val="468"/>
                  </a:spcAft>
                  <a:defRPr/>
                </a:pPr>
                <a:r>
                  <a:rPr lang="en-US" sz="1093" dirty="0">
                    <a:solidFill>
                      <a:srgbClr val="FFFFFF"/>
                    </a:solidFill>
                    <a:latin typeface="Segoe UI Semilight"/>
                  </a:rPr>
                  <a:t>Run on IoT Devices by deploying custom modules.</a:t>
                </a:r>
              </a:p>
              <a:p>
                <a:pPr defTabSz="728288">
                  <a:lnSpc>
                    <a:spcPct val="90000"/>
                  </a:lnSpc>
                  <a:spcAft>
                    <a:spcPts val="468"/>
                  </a:spcAft>
                  <a:defRPr/>
                </a:pPr>
                <a:endParaRPr lang="en-US" sz="1093" dirty="0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pic>
          <p:nvPicPr>
            <p:cNvPr id="430" name="Picture 2" descr="Image result for azure iot">
              <a:extLst>
                <a:ext uri="{FF2B5EF4-FFF2-40B4-BE49-F238E27FC236}">
                  <a16:creationId xmlns:a16="http://schemas.microsoft.com/office/drawing/2014/main" id="{D92E0BBC-BFE7-4EC1-B9E7-04D1E9CD74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7953" y="3202543"/>
              <a:ext cx="1450825" cy="761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9C653E-C890-4FA6-833A-23567B98C65E}"/>
              </a:ext>
            </a:extLst>
          </p:cNvPr>
          <p:cNvGrpSpPr/>
          <p:nvPr/>
        </p:nvGrpSpPr>
        <p:grpSpPr>
          <a:xfrm>
            <a:off x="6155197" y="2022971"/>
            <a:ext cx="1227478" cy="3392327"/>
            <a:chOff x="6175410" y="2022971"/>
            <a:chExt cx="1227478" cy="3396473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88ED9E1F-183D-47D0-B77B-55BCDB5A2682}"/>
                </a:ext>
              </a:extLst>
            </p:cNvPr>
            <p:cNvGrpSpPr/>
            <p:nvPr/>
          </p:nvGrpSpPr>
          <p:grpSpPr>
            <a:xfrm>
              <a:off x="6175410" y="2022971"/>
              <a:ext cx="1227478" cy="3396473"/>
              <a:chOff x="8512545" y="1581676"/>
              <a:chExt cx="2095984" cy="4512660"/>
            </a:xfrm>
          </p:grpSpPr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BE2FA476-4B58-4487-9157-DE296FBD6465}"/>
                  </a:ext>
                </a:extLst>
              </p:cNvPr>
              <p:cNvSpPr txBox="1"/>
              <p:nvPr/>
            </p:nvSpPr>
            <p:spPr>
              <a:xfrm>
                <a:off x="8512545" y="1581676"/>
                <a:ext cx="2080548" cy="4512660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wrap="square" lIns="142785" tIns="114228" rIns="142785" bIns="114228" rtlCol="0">
                <a:noAutofit/>
              </a:bodyPr>
              <a:lstStyle/>
              <a:p>
                <a:pPr algn="ctr" defTabSz="713370">
                  <a:lnSpc>
                    <a:spcPct val="90000"/>
                  </a:lnSpc>
                  <a:tabLst>
                    <a:tab pos="699317" algn="l"/>
                  </a:tabLst>
                  <a:defRPr/>
                </a:pPr>
                <a:r>
                  <a:rPr lang="en-US" sz="12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Segoe UI Semilight"/>
                    <a:ea typeface="Segoe UI Semilight" charset="0"/>
                    <a:cs typeface="Segoe UI Semilight" charset="0"/>
                  </a:rPr>
                  <a:t>Azure Functions Runtime (GA)</a:t>
                </a:r>
              </a:p>
              <a:p>
                <a:pPr algn="ctr" defTabSz="713370">
                  <a:lnSpc>
                    <a:spcPct val="90000"/>
                  </a:lnSpc>
                  <a:tabLst>
                    <a:tab pos="699317" algn="l"/>
                  </a:tabLst>
                  <a:defRPr/>
                </a:pPr>
                <a:r>
                  <a:rPr lang="en-US" sz="1093" i="1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Segoe UI Semilight"/>
                    <a:ea typeface="Segoe UI Semilight" charset="0"/>
                    <a:cs typeface="Segoe UI Semilight" charset="0"/>
                  </a:rPr>
                  <a:t>Functions on your Server</a:t>
                </a:r>
              </a:p>
            </p:txBody>
          </p:sp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E67BFE9C-66A0-42EC-907B-2E9026AE6578}"/>
                  </a:ext>
                </a:extLst>
              </p:cNvPr>
              <p:cNvSpPr txBox="1"/>
              <p:nvPr/>
            </p:nvSpPr>
            <p:spPr>
              <a:xfrm>
                <a:off x="8626601" y="4504398"/>
                <a:ext cx="1981928" cy="1410632"/>
              </a:xfrm>
              <a:prstGeom prst="rect">
                <a:avLst/>
              </a:prstGeom>
              <a:noFill/>
            </p:spPr>
            <p:txBody>
              <a:bodyPr wrap="square" lIns="142806" tIns="114245" rIns="142806" bIns="114245" rtlCol="0">
                <a:spAutoFit/>
              </a:bodyPr>
              <a:lstStyle/>
              <a:p>
                <a:pPr defTabSz="728288">
                  <a:lnSpc>
                    <a:spcPct val="90000"/>
                  </a:lnSpc>
                  <a:spcAft>
                    <a:spcPts val="468"/>
                  </a:spcAft>
                  <a:defRPr/>
                </a:pPr>
                <a:r>
                  <a:rPr lang="en-US" sz="1000" dirty="0">
                    <a:solidFill>
                      <a:srgbClr val="FFFFFF"/>
                    </a:solidFill>
                    <a:latin typeface="Segoe UI Semilight"/>
                  </a:rPr>
                  <a:t>Run your Azure Functions on your local server (without the rest of Azure)</a:t>
                </a:r>
              </a:p>
            </p:txBody>
          </p:sp>
        </p:grpSp>
        <p:pic>
          <p:nvPicPr>
            <p:cNvPr id="431" name="Graphic 430">
              <a:extLst>
                <a:ext uri="{FF2B5EF4-FFF2-40B4-BE49-F238E27FC236}">
                  <a16:creationId xmlns:a16="http://schemas.microsoft.com/office/drawing/2014/main" id="{EC16F2B0-7905-405D-966C-AC42041AA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70582" y="3168228"/>
              <a:ext cx="865149" cy="96126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7333B7-362B-4E68-8E3E-10A72D5C238E}"/>
              </a:ext>
            </a:extLst>
          </p:cNvPr>
          <p:cNvGrpSpPr/>
          <p:nvPr/>
        </p:nvGrpSpPr>
        <p:grpSpPr>
          <a:xfrm>
            <a:off x="2518945" y="2022972"/>
            <a:ext cx="1235537" cy="3396472"/>
            <a:chOff x="2518945" y="2022971"/>
            <a:chExt cx="1235537" cy="3403793"/>
          </a:xfrm>
        </p:grpSpPr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E9DC92BA-9940-4311-90FA-7AAA90CB6D4B}"/>
                </a:ext>
              </a:extLst>
            </p:cNvPr>
            <p:cNvGrpSpPr/>
            <p:nvPr/>
          </p:nvGrpSpPr>
          <p:grpSpPr>
            <a:xfrm>
              <a:off x="2518945" y="2022971"/>
              <a:ext cx="1235537" cy="3403793"/>
              <a:chOff x="2514183" y="1576510"/>
              <a:chExt cx="2098162" cy="4522387"/>
            </a:xfrm>
          </p:grpSpPr>
          <p:sp>
            <p:nvSpPr>
              <p:cNvPr id="415" name="Plus 17">
                <a:extLst>
                  <a:ext uri="{FF2B5EF4-FFF2-40B4-BE49-F238E27FC236}">
                    <a16:creationId xmlns:a16="http://schemas.microsoft.com/office/drawing/2014/main" id="{6E1E6BF1-D0F8-4197-A842-EDA9AC24EEE1}"/>
                  </a:ext>
                </a:extLst>
              </p:cNvPr>
              <p:cNvSpPr/>
              <p:nvPr/>
            </p:nvSpPr>
            <p:spPr bwMode="auto">
              <a:xfrm>
                <a:off x="3440461" y="3230699"/>
                <a:ext cx="503193" cy="437220"/>
              </a:xfrm>
              <a:prstGeom prst="mathPlus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8548" tIns="118839" rIns="148548" bIns="11883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5734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63" err="1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7C89BC58-E7A6-4F88-B3FC-E55AB4080F8C}"/>
                  </a:ext>
                </a:extLst>
              </p:cNvPr>
              <p:cNvSpPr txBox="1"/>
              <p:nvPr/>
            </p:nvSpPr>
            <p:spPr>
              <a:xfrm>
                <a:off x="2514183" y="1576510"/>
                <a:ext cx="2075688" cy="4522387"/>
              </a:xfrm>
              <a:prstGeom prst="rect">
                <a:avLst/>
              </a:prstGeom>
              <a:solidFill>
                <a:srgbClr val="000000"/>
              </a:solidFill>
            </p:spPr>
            <p:txBody>
              <a:bodyPr wrap="square" lIns="142785" tIns="114228" rIns="142785" bIns="114228" rtlCol="0">
                <a:noAutofit/>
              </a:bodyPr>
              <a:lstStyle>
                <a:defPPr>
                  <a:defRPr lang="en-US"/>
                </a:defPPr>
                <a:lvl1pPr marR="0" lvl="0" indent="0" algn="ctr" defTabSz="895638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877995" algn="l"/>
                  </a:tabLst>
                  <a:defRPr kumimoji="0" sz="2400" b="0" i="0" u="none" strike="noStrike" kern="0" cap="none" spc="0" normalizeH="0" baseline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light"/>
                    <a:ea typeface="Segoe UI Semilight" charset="0"/>
                    <a:cs typeface="Segoe UI Semilight" charset="0"/>
                  </a:defRPr>
                </a:lvl1pPr>
              </a:lstStyle>
              <a:p>
                <a:pPr defTabSz="713370">
                  <a:tabLst>
                    <a:tab pos="699317" algn="l"/>
                  </a:tabLst>
                  <a:defRPr/>
                </a:pPr>
                <a:r>
                  <a:rPr lang="en-US" sz="1200" dirty="0"/>
                  <a:t>App Service Plan</a:t>
                </a:r>
              </a:p>
              <a:p>
                <a:pPr defTabSz="713370">
                  <a:tabLst>
                    <a:tab pos="699317" algn="l"/>
                  </a:tabLst>
                  <a:defRPr/>
                </a:pPr>
                <a:r>
                  <a:rPr lang="en-US" sz="894" i="1" dirty="0"/>
                  <a:t>Free, Basic, Standard, Premium</a:t>
                </a:r>
              </a:p>
              <a:p>
                <a:pPr defTabSz="713370">
                  <a:tabLst>
                    <a:tab pos="699317" algn="l"/>
                  </a:tabLst>
                  <a:defRPr/>
                </a:pPr>
                <a:r>
                  <a:rPr lang="en-US" sz="894" i="1" dirty="0"/>
                  <a:t>(Windows / Linux)</a:t>
                </a: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D9563D50-DAD7-477B-8B2B-76DA146E9C72}"/>
                  </a:ext>
                </a:extLst>
              </p:cNvPr>
              <p:cNvSpPr txBox="1"/>
              <p:nvPr/>
            </p:nvSpPr>
            <p:spPr>
              <a:xfrm>
                <a:off x="2531797" y="4493093"/>
                <a:ext cx="2080548" cy="1551029"/>
              </a:xfrm>
              <a:prstGeom prst="rect">
                <a:avLst/>
              </a:prstGeom>
              <a:noFill/>
            </p:spPr>
            <p:txBody>
              <a:bodyPr wrap="square" lIns="142806" tIns="114245" rIns="142806" bIns="114245" rtlCol="0">
                <a:spAutoFit/>
              </a:bodyPr>
              <a:lstStyle/>
              <a:p>
                <a:pPr defTabSz="728288">
                  <a:lnSpc>
                    <a:spcPct val="90000"/>
                  </a:lnSpc>
                  <a:spcAft>
                    <a:spcPts val="468"/>
                  </a:spcAft>
                  <a:defRPr/>
                </a:pPr>
                <a:r>
                  <a:rPr lang="en-US" sz="900" dirty="0">
                    <a:solidFill>
                      <a:srgbClr val="FFFFFF"/>
                    </a:solidFill>
                    <a:latin typeface="Segoe UI Semilight"/>
                  </a:rPr>
                  <a:t>All the advantages of Functions with the SLA and ‘always on’ features of an App Service Plan.</a:t>
                </a:r>
              </a:p>
              <a:p>
                <a:pPr defTabSz="728288">
                  <a:lnSpc>
                    <a:spcPct val="90000"/>
                  </a:lnSpc>
                  <a:spcAft>
                    <a:spcPts val="468"/>
                  </a:spcAft>
                  <a:defRPr/>
                </a:pPr>
                <a:endParaRPr lang="en-US" sz="900" dirty="0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pic>
          <p:nvPicPr>
            <p:cNvPr id="432" name="Picture 431">
              <a:extLst>
                <a:ext uri="{FF2B5EF4-FFF2-40B4-BE49-F238E27FC236}">
                  <a16:creationId xmlns:a16="http://schemas.microsoft.com/office/drawing/2014/main" id="{4A6E493A-6B5E-4422-A684-6EC3591B4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034" y="3194014"/>
              <a:ext cx="874907" cy="86464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2DE96A7-B987-4120-9079-E2933B2F70AD}"/>
              </a:ext>
            </a:extLst>
          </p:cNvPr>
          <p:cNvGrpSpPr/>
          <p:nvPr/>
        </p:nvGrpSpPr>
        <p:grpSpPr>
          <a:xfrm>
            <a:off x="1321815" y="2022972"/>
            <a:ext cx="1228842" cy="3392179"/>
            <a:chOff x="1301937" y="2022972"/>
            <a:chExt cx="1238410" cy="3403793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49204B33-F3E1-4057-8466-B69486A434C4}"/>
                </a:ext>
              </a:extLst>
            </p:cNvPr>
            <p:cNvGrpSpPr/>
            <p:nvPr/>
          </p:nvGrpSpPr>
          <p:grpSpPr>
            <a:xfrm>
              <a:off x="1301937" y="2022972"/>
              <a:ext cx="1238410" cy="3403793"/>
              <a:chOff x="11941" y="1573679"/>
              <a:chExt cx="2114649" cy="4522387"/>
            </a:xfrm>
          </p:grpSpPr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11D063BF-1078-4D34-BA8E-0626C6AFD7BD}"/>
                  </a:ext>
                </a:extLst>
              </p:cNvPr>
              <p:cNvSpPr txBox="1"/>
              <p:nvPr/>
            </p:nvSpPr>
            <p:spPr>
              <a:xfrm>
                <a:off x="11941" y="1573679"/>
                <a:ext cx="2075688" cy="4522387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wrap="square" lIns="142785" tIns="114228" rIns="142785" bIns="114228" rtlCol="0">
                <a:noAutofit/>
              </a:bodyPr>
              <a:lstStyle/>
              <a:p>
                <a:pPr algn="ctr" defTabSz="713370">
                  <a:lnSpc>
                    <a:spcPct val="90000"/>
                  </a:lnSpc>
                  <a:tabLst>
                    <a:tab pos="699317" algn="l"/>
                  </a:tabLst>
                  <a:defRPr/>
                </a:pPr>
                <a:r>
                  <a:rPr lang="en-US" sz="12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Segoe UI Semilight"/>
                    <a:ea typeface="Segoe UI Semilight" charset="0"/>
                    <a:cs typeface="Segoe UI Semilight" charset="0"/>
                  </a:rPr>
                  <a:t>Consumption</a:t>
                </a:r>
              </a:p>
              <a:p>
                <a:pPr algn="ctr" defTabSz="713370">
                  <a:lnSpc>
                    <a:spcPct val="90000"/>
                  </a:lnSpc>
                  <a:tabLst>
                    <a:tab pos="699317" algn="l"/>
                  </a:tabLst>
                  <a:defRPr/>
                </a:pPr>
                <a:r>
                  <a:rPr lang="en-US" sz="1000" i="1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Segoe UI Semilight"/>
                    <a:ea typeface="Segoe UI Semilight" charset="0"/>
                    <a:cs typeface="Segoe UI Semilight" charset="0"/>
                  </a:rPr>
                  <a:t>Serverless</a:t>
                </a:r>
              </a:p>
              <a:p>
                <a:pPr algn="ctr" defTabSz="713370">
                  <a:lnSpc>
                    <a:spcPct val="90000"/>
                  </a:lnSpc>
                  <a:tabLst>
                    <a:tab pos="699317" algn="l"/>
                  </a:tabLst>
                  <a:defRPr/>
                </a:pPr>
                <a:r>
                  <a:rPr lang="en-US" sz="1000" i="1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Segoe UI Semilight"/>
                    <a:ea typeface="Segoe UI Semilight" charset="0"/>
                    <a:cs typeface="Segoe UI Semilight" charset="0"/>
                  </a:rPr>
                  <a:t>(Windows / Linux)</a:t>
                </a:r>
              </a:p>
            </p:txBody>
          </p:sp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7C038E19-1586-4EA7-B3A7-B17038B629B1}"/>
                  </a:ext>
                </a:extLst>
              </p:cNvPr>
              <p:cNvSpPr txBox="1"/>
              <p:nvPr/>
            </p:nvSpPr>
            <p:spPr>
              <a:xfrm>
                <a:off x="59047" y="4464047"/>
                <a:ext cx="2067543" cy="1049897"/>
              </a:xfrm>
              <a:prstGeom prst="rect">
                <a:avLst/>
              </a:prstGeom>
              <a:noFill/>
            </p:spPr>
            <p:txBody>
              <a:bodyPr wrap="square" lIns="142806" tIns="114245" rIns="142806" bIns="114245" rtlCol="0">
                <a:spAutoFit/>
              </a:bodyPr>
              <a:lstStyle/>
              <a:p>
                <a:pPr defTabSz="728288">
                  <a:lnSpc>
                    <a:spcPct val="90000"/>
                  </a:lnSpc>
                  <a:spcAft>
                    <a:spcPts val="468"/>
                  </a:spcAft>
                  <a:defRPr/>
                </a:pPr>
                <a:r>
                  <a:rPr lang="en-US" sz="1093" dirty="0">
                    <a:solidFill>
                      <a:srgbClr val="FFFFFF"/>
                    </a:solidFill>
                    <a:latin typeface="Segoe UI Semilight"/>
                  </a:rPr>
                  <a:t>Pay only for what you use! Metering is per execution and per GB Second.</a:t>
                </a:r>
              </a:p>
            </p:txBody>
          </p:sp>
        </p:grpSp>
        <p:pic>
          <p:nvPicPr>
            <p:cNvPr id="433" name="Graphic 432">
              <a:extLst>
                <a:ext uri="{FF2B5EF4-FFF2-40B4-BE49-F238E27FC236}">
                  <a16:creationId xmlns:a16="http://schemas.microsoft.com/office/drawing/2014/main" id="{6082C778-EC77-4984-8BD2-3ED3A3475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2362" y="3169789"/>
              <a:ext cx="865149" cy="961267"/>
            </a:xfrm>
            <a:prstGeom prst="rect">
              <a:avLst/>
            </a:prstGeom>
          </p:spPr>
        </p:pic>
      </p:grpSp>
      <p:sp>
        <p:nvSpPr>
          <p:cNvPr id="434" name="Rectangle 55">
            <a:extLst>
              <a:ext uri="{FF2B5EF4-FFF2-40B4-BE49-F238E27FC236}">
                <a16:creationId xmlns:a16="http://schemas.microsoft.com/office/drawing/2014/main" id="{61664E31-BD48-494A-8E7C-E22AFA5EB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61270" y="320040"/>
            <a:ext cx="9383459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5" name="Straight Connector 57">
            <a:extLst>
              <a:ext uri="{FF2B5EF4-FFF2-40B4-BE49-F238E27FC236}">
                <a16:creationId xmlns:a16="http://schemas.microsoft.com/office/drawing/2014/main" id="{618E00FC-0555-4A15-896E-0756D0971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81615" y="2057400"/>
            <a:ext cx="0" cy="2743200"/>
          </a:xfrm>
          <a:prstGeom prst="line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2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RK GRAY TEMPLATE">
  <a:themeElements>
    <a:clrScheme name="BT - Dark blue - dark background">
      <a:dk1>
        <a:srgbClr val="353535"/>
      </a:dk1>
      <a:lt1>
        <a:srgbClr val="FFFFFF"/>
      </a:lt1>
      <a:dk2>
        <a:srgbClr val="002050"/>
      </a:dk2>
      <a:lt2>
        <a:srgbClr val="CDF4FF"/>
      </a:lt2>
      <a:accent1>
        <a:srgbClr val="002050"/>
      </a:accent1>
      <a:accent2>
        <a:srgbClr val="D2D2D2"/>
      </a:accent2>
      <a:accent3>
        <a:srgbClr val="0078D7"/>
      </a:accent3>
      <a:accent4>
        <a:srgbClr val="00BCF2"/>
      </a:accent4>
      <a:accent5>
        <a:srgbClr val="FF8C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DK_BLUE_2017_02.potx" id="{0B806ACF-E152-4886-8748-3B76BD7ED622}" vid="{5C82345A-15A9-453E-A64F-D20DBE8DDF8A}"/>
    </a:ext>
  </a:extLst>
</a:theme>
</file>

<file path=ppt/theme/theme2.xml><?xml version="1.0" encoding="utf-8"?>
<a:theme xmlns:a="http://schemas.openxmlformats.org/drawingml/2006/main" name="WHITE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DK_BLUE_2017_02.potx" id="{0B806ACF-E152-4886-8748-3B76BD7ED622}" vid="{E7F13FD8-A640-4E35-8F61-306DA1D17B81}"/>
    </a:ext>
  </a:extLst>
</a:theme>
</file>

<file path=ppt/theme/theme3.xml><?xml version="1.0" encoding="utf-8"?>
<a:theme xmlns:a="http://schemas.openxmlformats.org/drawingml/2006/main" name="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3033</Words>
  <Application>Microsoft Office PowerPoint</Application>
  <PresentationFormat>A4 Paper (210x297 mm)</PresentationFormat>
  <Paragraphs>359</Paragraphs>
  <Slides>38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DARK GRAY TEMPLATE</vt:lpstr>
      <vt:lpstr>WHITE TEMPLATE</vt:lpstr>
      <vt:lpstr>Azure PPT Template - 2018</vt:lpstr>
      <vt:lpstr>ANZ Unconference 2018 </vt:lpstr>
      <vt:lpstr>Microsoft Azure</vt:lpstr>
      <vt:lpstr>Session objectives and takeaways</vt:lpstr>
      <vt:lpstr>Application Progression</vt:lpstr>
      <vt:lpstr>When should I consider serverless?</vt:lpstr>
      <vt:lpstr>PowerPoint Presentation</vt:lpstr>
      <vt:lpstr>Serverless on Azure?</vt:lpstr>
      <vt:lpstr>Serverless Compute</vt:lpstr>
      <vt:lpstr>Ways to run functions on Azure</vt:lpstr>
      <vt:lpstr>Event Processing Architecture</vt:lpstr>
      <vt:lpstr>Key Considerations</vt:lpstr>
      <vt:lpstr>Serverless API / Backend</vt:lpstr>
      <vt:lpstr>Key Considerations</vt:lpstr>
      <vt:lpstr>Rubbing a little DevOps on it…</vt:lpstr>
      <vt:lpstr>Serverless Orchestration</vt:lpstr>
      <vt:lpstr>Flow &amp; Logic Apps. The accessible options… </vt:lpstr>
      <vt:lpstr>Microsoft Logic Apps</vt:lpstr>
      <vt:lpstr>Microsoft Flow</vt:lpstr>
      <vt:lpstr>Durable Functions</vt:lpstr>
      <vt:lpstr>Solving practical problems…</vt:lpstr>
      <vt:lpstr>Serverless Containers</vt:lpstr>
      <vt:lpstr>Azure Container Instances</vt:lpstr>
      <vt:lpstr>Kubernetes ACI Connector</vt:lpstr>
      <vt:lpstr>Service Fabric Mesh</vt:lpstr>
      <vt:lpstr>Serverless Messaging &amp; Events</vt:lpstr>
      <vt:lpstr>Event Grid</vt:lpstr>
      <vt:lpstr>Event Hub</vt:lpstr>
      <vt:lpstr>Service Bus</vt:lpstr>
      <vt:lpstr>Serverless Database Computing</vt:lpstr>
      <vt:lpstr>Cosmos DB and Azure Function Support</vt:lpstr>
      <vt:lpstr>Blob Storage</vt:lpstr>
      <vt:lpstr>Power Apps</vt:lpstr>
      <vt:lpstr>Common Data Service</vt:lpstr>
      <vt:lpstr>Power Platform</vt:lpstr>
      <vt:lpstr>Wrapping up…</vt:lpstr>
      <vt:lpstr>Further reading</vt:lpstr>
      <vt:lpstr>Thanks for listening!!!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ANZ Unconference 2018</dc:title>
  <dc:creator>Simon Lamb</dc:creator>
  <cp:lastModifiedBy>Simon Lamb</cp:lastModifiedBy>
  <cp:revision>2</cp:revision>
  <dcterms:created xsi:type="dcterms:W3CDTF">2018-11-19T13:35:41Z</dcterms:created>
  <dcterms:modified xsi:type="dcterms:W3CDTF">2018-11-27T03:16:51Z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silamb@microsoft.com</vt:lpwstr>
  </property>
  <property fmtid="{D5CDD505-2E9C-101B-9397-08002B2CF9AE}" pid="5" name="MSIP_Label_f42aa342-8706-4288-bd11-ebb85995028c_SetDate">
    <vt:lpwstr>2018-11-19T14:14:16.3319490Z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